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9" r:id="rId2"/>
    <p:sldId id="260" r:id="rId3"/>
    <p:sldId id="262" r:id="rId4"/>
    <p:sldId id="258" r:id="rId5"/>
    <p:sldId id="263" r:id="rId6"/>
    <p:sldId id="264" r:id="rId7"/>
    <p:sldId id="266" r:id="rId8"/>
    <p:sldId id="267" r:id="rId9"/>
    <p:sldId id="269" r:id="rId10"/>
    <p:sldId id="270" r:id="rId11"/>
    <p:sldId id="272" r:id="rId12"/>
    <p:sldId id="273" r:id="rId13"/>
    <p:sldId id="268" r:id="rId14"/>
    <p:sldId id="274" r:id="rId15"/>
    <p:sldId id="276" r:id="rId16"/>
    <p:sldId id="277" r:id="rId17"/>
    <p:sldId id="279" r:id="rId18"/>
    <p:sldId id="280" r:id="rId19"/>
    <p:sldId id="275" r:id="rId20"/>
    <p:sldId id="278" r:id="rId21"/>
    <p:sldId id="281" r:id="rId22"/>
    <p:sldId id="282" r:id="rId23"/>
    <p:sldId id="283" r:id="rId24"/>
    <p:sldId id="284"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88A"/>
    <a:srgbClr val="33578B"/>
    <a:srgbClr val="085381"/>
    <a:srgbClr val="01426F"/>
    <a:srgbClr val="F5AE18"/>
    <a:srgbClr val="073571"/>
    <a:srgbClr val="29E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CCD2E8-766E-4335-AFE2-83388380577F}" type="datetimeFigureOut">
              <a:rPr lang="en-US" smtClean="0"/>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2DC6D8-E3C2-44E1-9246-4770BC7AAAD9}" type="slidenum">
              <a:rPr lang="en-US" smtClean="0"/>
              <a:t>‹#›</a:t>
            </a:fld>
            <a:endParaRPr lang="en-US"/>
          </a:p>
        </p:txBody>
      </p:sp>
    </p:spTree>
    <p:extLst>
      <p:ext uri="{BB962C8B-B14F-4D97-AF65-F5344CB8AC3E}">
        <p14:creationId xmlns:p14="http://schemas.microsoft.com/office/powerpoint/2010/main" val="1139559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yuyeunglau?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s/photos/artificial-intelligence?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="https://www.freepik.com/free-vector/artificial-intelligence-machine-learning-concept-technology-background_4402949.htm?query=Artificial%20Intelligence"&gt;Image by </a:t>
            </a:r>
            <a:r>
              <a:rPr lang="en-US" dirty="0" err="1"/>
              <a:t>starline</a:t>
            </a:r>
            <a:r>
              <a:rPr lang="en-US" dirty="0"/>
              <a:t>&lt;/a&gt; on </a:t>
            </a:r>
            <a:r>
              <a:rPr lang="en-US" dirty="0" err="1"/>
              <a:t>Freepik</a:t>
            </a:r>
            <a:endParaRPr lang="en-US" dirty="0"/>
          </a:p>
          <a:p>
            <a:r>
              <a:rPr lang="en-US" dirty="0"/>
              <a:t>&lt;a </a:t>
            </a:r>
            <a:r>
              <a:rPr lang="en-US" dirty="0" err="1"/>
              <a:t>href</a:t>
            </a:r>
            <a:r>
              <a:rPr lang="en-US" dirty="0"/>
              <a:t>="https://www.freepik.com/free-vector/abstract-neon-lines-background_4592105.htm"&gt;Image by </a:t>
            </a:r>
            <a:r>
              <a:rPr lang="en-US" dirty="0" err="1"/>
              <a:t>pikisuperstar</a:t>
            </a:r>
            <a:r>
              <a:rPr lang="en-US" dirty="0"/>
              <a:t>&lt;/a&gt; on </a:t>
            </a:r>
            <a:r>
              <a:rPr lang="en-US" dirty="0" err="1"/>
              <a:t>Freepik</a:t>
            </a:r>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8EF79C-73B4-409B-8DE6-FE7AEF7F432D}"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83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="https://www.freepik.com/free-vector/blue-abstract-technology-background_4666670.htm#query=background%20future&amp;position=10&amp;from_view=search&amp;track=sph"&gt;Image by </a:t>
            </a:r>
            <a:r>
              <a:rPr lang="en-US" dirty="0" err="1"/>
              <a:t>pikisuperstar</a:t>
            </a:r>
            <a:r>
              <a:rPr lang="en-US" dirty="0"/>
              <a:t>&lt;/a&gt; on </a:t>
            </a:r>
            <a:r>
              <a:rPr lang="en-US" dirty="0" err="1"/>
              <a:t>Freepik</a:t>
            </a:r>
            <a:endParaRPr lang="en-US" dirty="0"/>
          </a:p>
          <a:p>
            <a:endParaRPr lang="en-US" dirty="0"/>
          </a:p>
          <a:p>
            <a:r>
              <a:rPr lang="en-US" dirty="0"/>
              <a:t>Photo by </a:t>
            </a:r>
            <a:r>
              <a:rPr lang="en-US" dirty="0" err="1">
                <a:hlinkClick r:id="rId3"/>
              </a:rPr>
              <a:t>Yuyeung</a:t>
            </a:r>
            <a:r>
              <a:rPr lang="en-US" dirty="0">
                <a:hlinkClick r:id="rId3"/>
              </a:rPr>
              <a:t> Lau</a:t>
            </a:r>
            <a:r>
              <a:rPr lang="en-US" dirty="0"/>
              <a:t> on </a:t>
            </a:r>
            <a:r>
              <a:rPr lang="en-US" dirty="0" err="1">
                <a:hlinkClick r:id="rId4"/>
              </a:rPr>
              <a:t>Unsplash</a:t>
            </a:r>
            <a:r>
              <a:rPr lang="en-US" dirty="0"/>
              <a:t> </a:t>
            </a:r>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8EF79C-73B4-409B-8DE6-FE7AEF7F432D}"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863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8EF79C-73B4-409B-8DE6-FE7AEF7F432D}"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088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2DC6D8-E3C2-44E1-9246-4770BC7AAAD9}" type="slidenum">
              <a:rPr lang="en-US" smtClean="0"/>
              <a:t>5</a:t>
            </a:fld>
            <a:endParaRPr lang="en-US"/>
          </a:p>
        </p:txBody>
      </p:sp>
    </p:spTree>
    <p:extLst>
      <p:ext uri="{BB962C8B-B14F-4D97-AF65-F5344CB8AC3E}">
        <p14:creationId xmlns:p14="http://schemas.microsoft.com/office/powerpoint/2010/main" val="3800505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2DC6D8-E3C2-44E1-9246-4770BC7AAAD9}" type="slidenum">
              <a:rPr lang="en-US" smtClean="0"/>
              <a:t>13</a:t>
            </a:fld>
            <a:endParaRPr lang="en-US"/>
          </a:p>
        </p:txBody>
      </p:sp>
    </p:spTree>
    <p:extLst>
      <p:ext uri="{BB962C8B-B14F-4D97-AF65-F5344CB8AC3E}">
        <p14:creationId xmlns:p14="http://schemas.microsoft.com/office/powerpoint/2010/main" val="3990339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2DC6D8-E3C2-44E1-9246-4770BC7AAAD9}" type="slidenum">
              <a:rPr lang="en-US" smtClean="0"/>
              <a:t>18</a:t>
            </a:fld>
            <a:endParaRPr lang="en-US"/>
          </a:p>
        </p:txBody>
      </p:sp>
    </p:spTree>
    <p:extLst>
      <p:ext uri="{BB962C8B-B14F-4D97-AF65-F5344CB8AC3E}">
        <p14:creationId xmlns:p14="http://schemas.microsoft.com/office/powerpoint/2010/main" val="2323039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="https://www.freepik.com/free-vector/futuristic-artificial-intelligence-face-technology-background_4402943.htm#query=ai&amp;position=45&amp;from_view=search&amp;track=sph"&gt;Image by </a:t>
            </a:r>
            <a:r>
              <a:rPr lang="en-US" dirty="0" err="1"/>
              <a:t>starline</a:t>
            </a:r>
            <a:r>
              <a:rPr lang="en-US" dirty="0"/>
              <a:t>&lt;/a&gt; on </a:t>
            </a:r>
            <a:r>
              <a:rPr lang="en-US" dirty="0" err="1"/>
              <a:t>Freepik</a:t>
            </a:r>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8EF79C-73B4-409B-8DE6-FE7AEF7F432D}"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65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C98C-B85A-5044-DF68-CED2FEDFE5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48EE6305-082E-84F1-03E2-E22F51B800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1CF23927-7ECD-B692-E21B-B2D37318D3BD}"/>
              </a:ext>
            </a:extLst>
          </p:cNvPr>
          <p:cNvSpPr>
            <a:spLocks noGrp="1"/>
          </p:cNvSpPr>
          <p:nvPr>
            <p:ph type="dt" sz="half" idx="10"/>
          </p:nvPr>
        </p:nvSpPr>
        <p:spPr/>
        <p:txBody>
          <a:bodyPr/>
          <a:lstStyle/>
          <a:p>
            <a:fld id="{08F12113-A606-4EEC-BEC5-662B0E4E2A1A}" type="datetimeFigureOut">
              <a:rPr lang="en-ID" smtClean="0"/>
              <a:t>23/04/2023</a:t>
            </a:fld>
            <a:endParaRPr lang="en-ID"/>
          </a:p>
        </p:txBody>
      </p:sp>
      <p:sp>
        <p:nvSpPr>
          <p:cNvPr id="5" name="Footer Placeholder 4">
            <a:extLst>
              <a:ext uri="{FF2B5EF4-FFF2-40B4-BE49-F238E27FC236}">
                <a16:creationId xmlns:a16="http://schemas.microsoft.com/office/drawing/2014/main" id="{7C675D87-0232-D645-F567-843EA91D69E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B1B5E29-6B64-73FB-C236-6B150DCF3573}"/>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534577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4C5A-E0AF-F95F-813F-73D44CD56C48}"/>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CF9C3F0-E309-0704-C22D-97C388197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968D452-3465-94D6-E1FE-83F44E62DD81}"/>
              </a:ext>
            </a:extLst>
          </p:cNvPr>
          <p:cNvSpPr>
            <a:spLocks noGrp="1"/>
          </p:cNvSpPr>
          <p:nvPr>
            <p:ph type="dt" sz="half" idx="10"/>
          </p:nvPr>
        </p:nvSpPr>
        <p:spPr/>
        <p:txBody>
          <a:bodyPr/>
          <a:lstStyle/>
          <a:p>
            <a:fld id="{08F12113-A606-4EEC-BEC5-662B0E4E2A1A}" type="datetimeFigureOut">
              <a:rPr lang="en-ID" smtClean="0"/>
              <a:t>23/04/2023</a:t>
            </a:fld>
            <a:endParaRPr lang="en-ID"/>
          </a:p>
        </p:txBody>
      </p:sp>
      <p:sp>
        <p:nvSpPr>
          <p:cNvPr id="5" name="Footer Placeholder 4">
            <a:extLst>
              <a:ext uri="{FF2B5EF4-FFF2-40B4-BE49-F238E27FC236}">
                <a16:creationId xmlns:a16="http://schemas.microsoft.com/office/drawing/2014/main" id="{7D1B3551-AF87-4882-51E9-02056E5397B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20D3161-A7F7-3736-38DC-DC36E3906C2C}"/>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1476311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7B70C-4DE3-F5DD-BEEB-1B450CE23E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507ACDF-8873-CD06-4046-4E846C808A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34C2A9C-9EB9-5FDF-AC3F-95147C508331}"/>
              </a:ext>
            </a:extLst>
          </p:cNvPr>
          <p:cNvSpPr>
            <a:spLocks noGrp="1"/>
          </p:cNvSpPr>
          <p:nvPr>
            <p:ph type="dt" sz="half" idx="10"/>
          </p:nvPr>
        </p:nvSpPr>
        <p:spPr/>
        <p:txBody>
          <a:bodyPr/>
          <a:lstStyle/>
          <a:p>
            <a:fld id="{08F12113-A606-4EEC-BEC5-662B0E4E2A1A}" type="datetimeFigureOut">
              <a:rPr lang="en-ID" smtClean="0"/>
              <a:t>23/04/2023</a:t>
            </a:fld>
            <a:endParaRPr lang="en-ID"/>
          </a:p>
        </p:txBody>
      </p:sp>
      <p:sp>
        <p:nvSpPr>
          <p:cNvPr id="5" name="Footer Placeholder 4">
            <a:extLst>
              <a:ext uri="{FF2B5EF4-FFF2-40B4-BE49-F238E27FC236}">
                <a16:creationId xmlns:a16="http://schemas.microsoft.com/office/drawing/2014/main" id="{94FC5DF6-8BA1-C26F-69D2-1B6D80414FA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9A7A121-C62B-9F08-A942-DEE2FBE24BE2}"/>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294362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F308-3A74-6907-C1CB-E478A6DADA84}"/>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163C6C8-0C1B-5F52-9211-233D86F0FA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196843F-4AA1-FB87-A462-8D9B122D1761}"/>
              </a:ext>
            </a:extLst>
          </p:cNvPr>
          <p:cNvSpPr>
            <a:spLocks noGrp="1"/>
          </p:cNvSpPr>
          <p:nvPr>
            <p:ph type="dt" sz="half" idx="10"/>
          </p:nvPr>
        </p:nvSpPr>
        <p:spPr/>
        <p:txBody>
          <a:bodyPr/>
          <a:lstStyle/>
          <a:p>
            <a:fld id="{08F12113-A606-4EEC-BEC5-662B0E4E2A1A}" type="datetimeFigureOut">
              <a:rPr lang="en-ID" smtClean="0"/>
              <a:t>23/04/2023</a:t>
            </a:fld>
            <a:endParaRPr lang="en-ID"/>
          </a:p>
        </p:txBody>
      </p:sp>
      <p:sp>
        <p:nvSpPr>
          <p:cNvPr id="5" name="Footer Placeholder 4">
            <a:extLst>
              <a:ext uri="{FF2B5EF4-FFF2-40B4-BE49-F238E27FC236}">
                <a16:creationId xmlns:a16="http://schemas.microsoft.com/office/drawing/2014/main" id="{46585521-FF05-4AB5-7457-8A446BB2EA0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19465F7-9E81-29A7-FC67-8D82E3A8A307}"/>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181830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257F-1706-BA4D-F842-11A8B1337D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F8DD0F01-6B72-C158-9FB3-5C2E4A1F59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54CF9C-3864-7D66-82D1-0977CD24BA34}"/>
              </a:ext>
            </a:extLst>
          </p:cNvPr>
          <p:cNvSpPr>
            <a:spLocks noGrp="1"/>
          </p:cNvSpPr>
          <p:nvPr>
            <p:ph type="dt" sz="half" idx="10"/>
          </p:nvPr>
        </p:nvSpPr>
        <p:spPr/>
        <p:txBody>
          <a:bodyPr/>
          <a:lstStyle/>
          <a:p>
            <a:fld id="{08F12113-A606-4EEC-BEC5-662B0E4E2A1A}" type="datetimeFigureOut">
              <a:rPr lang="en-ID" smtClean="0"/>
              <a:t>23/04/2023</a:t>
            </a:fld>
            <a:endParaRPr lang="en-ID"/>
          </a:p>
        </p:txBody>
      </p:sp>
      <p:sp>
        <p:nvSpPr>
          <p:cNvPr id="5" name="Footer Placeholder 4">
            <a:extLst>
              <a:ext uri="{FF2B5EF4-FFF2-40B4-BE49-F238E27FC236}">
                <a16:creationId xmlns:a16="http://schemas.microsoft.com/office/drawing/2014/main" id="{AE8164A6-5C65-9129-DFC9-45E0B151836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797BD18-6C3A-5346-787D-58F9BD6E8F32}"/>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558199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FC9E-5840-3381-B26F-CA6E98796BE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55638E0-9420-6BA8-4CF3-5EDB813A73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1E7B6FA7-D860-C404-5B5C-B20EA5B2AF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693F16E1-03B3-1968-B18E-C4BD9C963E32}"/>
              </a:ext>
            </a:extLst>
          </p:cNvPr>
          <p:cNvSpPr>
            <a:spLocks noGrp="1"/>
          </p:cNvSpPr>
          <p:nvPr>
            <p:ph type="dt" sz="half" idx="10"/>
          </p:nvPr>
        </p:nvSpPr>
        <p:spPr/>
        <p:txBody>
          <a:bodyPr/>
          <a:lstStyle/>
          <a:p>
            <a:fld id="{08F12113-A606-4EEC-BEC5-662B0E4E2A1A}" type="datetimeFigureOut">
              <a:rPr lang="en-ID" smtClean="0"/>
              <a:t>23/04/2023</a:t>
            </a:fld>
            <a:endParaRPr lang="en-ID"/>
          </a:p>
        </p:txBody>
      </p:sp>
      <p:sp>
        <p:nvSpPr>
          <p:cNvPr id="6" name="Footer Placeholder 5">
            <a:extLst>
              <a:ext uri="{FF2B5EF4-FFF2-40B4-BE49-F238E27FC236}">
                <a16:creationId xmlns:a16="http://schemas.microsoft.com/office/drawing/2014/main" id="{FDF428DE-C98B-63C7-7FFD-47A366230B3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9D11AA2C-5E67-F15E-BEE1-13EB524BEE69}"/>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2454632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F7F4C-F01C-C956-7042-E59161C14A21}"/>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B71075EC-726B-28A2-336F-DB364E8F2F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264D15-02FD-7CEE-E26A-06C3B50038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8499AD3-349F-DBF3-DB3C-FCA7EFC50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590031-3574-7DC7-DDFA-087632CB46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F5F21A4-9DF6-DCE1-4DAA-185F35EAB74A}"/>
              </a:ext>
            </a:extLst>
          </p:cNvPr>
          <p:cNvSpPr>
            <a:spLocks noGrp="1"/>
          </p:cNvSpPr>
          <p:nvPr>
            <p:ph type="dt" sz="half" idx="10"/>
          </p:nvPr>
        </p:nvSpPr>
        <p:spPr/>
        <p:txBody>
          <a:bodyPr/>
          <a:lstStyle/>
          <a:p>
            <a:fld id="{08F12113-A606-4EEC-BEC5-662B0E4E2A1A}" type="datetimeFigureOut">
              <a:rPr lang="en-ID" smtClean="0"/>
              <a:t>23/04/2023</a:t>
            </a:fld>
            <a:endParaRPr lang="en-ID"/>
          </a:p>
        </p:txBody>
      </p:sp>
      <p:sp>
        <p:nvSpPr>
          <p:cNvPr id="8" name="Footer Placeholder 7">
            <a:extLst>
              <a:ext uri="{FF2B5EF4-FFF2-40B4-BE49-F238E27FC236}">
                <a16:creationId xmlns:a16="http://schemas.microsoft.com/office/drawing/2014/main" id="{480F93E6-712B-5EED-A75F-F74E7A289D11}"/>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D9AC792D-0D3D-AF58-0C49-258CADDCA088}"/>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1235272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2187-15D9-9B7F-9D3C-E74A6AB7A9A1}"/>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19ED461-96AA-B984-2BBF-BACC0D823C09}"/>
              </a:ext>
            </a:extLst>
          </p:cNvPr>
          <p:cNvSpPr>
            <a:spLocks noGrp="1"/>
          </p:cNvSpPr>
          <p:nvPr>
            <p:ph type="dt" sz="half" idx="10"/>
          </p:nvPr>
        </p:nvSpPr>
        <p:spPr/>
        <p:txBody>
          <a:bodyPr/>
          <a:lstStyle/>
          <a:p>
            <a:fld id="{08F12113-A606-4EEC-BEC5-662B0E4E2A1A}" type="datetimeFigureOut">
              <a:rPr lang="en-ID" smtClean="0"/>
              <a:t>23/04/2023</a:t>
            </a:fld>
            <a:endParaRPr lang="en-ID"/>
          </a:p>
        </p:txBody>
      </p:sp>
      <p:sp>
        <p:nvSpPr>
          <p:cNvPr id="4" name="Footer Placeholder 3">
            <a:extLst>
              <a:ext uri="{FF2B5EF4-FFF2-40B4-BE49-F238E27FC236}">
                <a16:creationId xmlns:a16="http://schemas.microsoft.com/office/drawing/2014/main" id="{E9BF34B8-49C9-CF2F-01A2-0698F3292A4B}"/>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1A7B507D-631A-8B0C-E9AD-44C2181CE232}"/>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313485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6B5099-05CD-A821-8F36-C8722DDD8A46}"/>
              </a:ext>
            </a:extLst>
          </p:cNvPr>
          <p:cNvSpPr>
            <a:spLocks noGrp="1"/>
          </p:cNvSpPr>
          <p:nvPr>
            <p:ph type="dt" sz="half" idx="10"/>
          </p:nvPr>
        </p:nvSpPr>
        <p:spPr/>
        <p:txBody>
          <a:bodyPr/>
          <a:lstStyle/>
          <a:p>
            <a:fld id="{08F12113-A606-4EEC-BEC5-662B0E4E2A1A}" type="datetimeFigureOut">
              <a:rPr lang="en-ID" smtClean="0"/>
              <a:t>23/04/2023</a:t>
            </a:fld>
            <a:endParaRPr lang="en-ID"/>
          </a:p>
        </p:txBody>
      </p:sp>
      <p:sp>
        <p:nvSpPr>
          <p:cNvPr id="3" name="Footer Placeholder 2">
            <a:extLst>
              <a:ext uri="{FF2B5EF4-FFF2-40B4-BE49-F238E27FC236}">
                <a16:creationId xmlns:a16="http://schemas.microsoft.com/office/drawing/2014/main" id="{F1A43F6D-7945-1C94-ED3B-A1A5265F1583}"/>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B2E79CAA-D5DD-EE75-7A76-9F9C2B128172}"/>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763024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FDAF-B18A-9675-7007-497FF288D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AE74E773-8BB7-B81F-1EE6-370D32B8A8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AF230079-6EF3-320B-BAD1-58BBC0AD2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943D7F-AC38-A805-CFEC-B481FF0633C4}"/>
              </a:ext>
            </a:extLst>
          </p:cNvPr>
          <p:cNvSpPr>
            <a:spLocks noGrp="1"/>
          </p:cNvSpPr>
          <p:nvPr>
            <p:ph type="dt" sz="half" idx="10"/>
          </p:nvPr>
        </p:nvSpPr>
        <p:spPr/>
        <p:txBody>
          <a:bodyPr/>
          <a:lstStyle/>
          <a:p>
            <a:fld id="{08F12113-A606-4EEC-BEC5-662B0E4E2A1A}" type="datetimeFigureOut">
              <a:rPr lang="en-ID" smtClean="0"/>
              <a:t>23/04/2023</a:t>
            </a:fld>
            <a:endParaRPr lang="en-ID"/>
          </a:p>
        </p:txBody>
      </p:sp>
      <p:sp>
        <p:nvSpPr>
          <p:cNvPr id="6" name="Footer Placeholder 5">
            <a:extLst>
              <a:ext uri="{FF2B5EF4-FFF2-40B4-BE49-F238E27FC236}">
                <a16:creationId xmlns:a16="http://schemas.microsoft.com/office/drawing/2014/main" id="{29132FE0-AE5E-3E55-C9EC-5DF058963C3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7989476-542A-0ACF-1B83-E7457EAE8EE0}"/>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418746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3B82-142E-0475-DC4B-D41052C85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729D9CFB-D238-7AAB-BD5A-FDBB7E3A68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044ED41B-E690-5D70-81B9-34C0BEC1B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02E7A-A435-CECF-5A3A-633842E48CE3}"/>
              </a:ext>
            </a:extLst>
          </p:cNvPr>
          <p:cNvSpPr>
            <a:spLocks noGrp="1"/>
          </p:cNvSpPr>
          <p:nvPr>
            <p:ph type="dt" sz="half" idx="10"/>
          </p:nvPr>
        </p:nvSpPr>
        <p:spPr/>
        <p:txBody>
          <a:bodyPr/>
          <a:lstStyle/>
          <a:p>
            <a:fld id="{08F12113-A606-4EEC-BEC5-662B0E4E2A1A}" type="datetimeFigureOut">
              <a:rPr lang="en-ID" smtClean="0"/>
              <a:t>23/04/2023</a:t>
            </a:fld>
            <a:endParaRPr lang="en-ID"/>
          </a:p>
        </p:txBody>
      </p:sp>
      <p:sp>
        <p:nvSpPr>
          <p:cNvPr id="6" name="Footer Placeholder 5">
            <a:extLst>
              <a:ext uri="{FF2B5EF4-FFF2-40B4-BE49-F238E27FC236}">
                <a16:creationId xmlns:a16="http://schemas.microsoft.com/office/drawing/2014/main" id="{29A0F7E3-8721-7A3B-70F6-2A71CE57388A}"/>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29FF42BC-0577-DD52-6BAC-02D95E6A7A52}"/>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2979528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A83188-6E60-3843-43E7-ED9CB38800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9D04C91E-E65B-9199-09DA-751A458D11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87644C3-68FE-1326-78E9-8B676EBCC9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F12113-A606-4EEC-BEC5-662B0E4E2A1A}" type="datetimeFigureOut">
              <a:rPr lang="en-ID" smtClean="0"/>
              <a:t>23/04/2023</a:t>
            </a:fld>
            <a:endParaRPr lang="en-ID"/>
          </a:p>
        </p:txBody>
      </p:sp>
      <p:sp>
        <p:nvSpPr>
          <p:cNvPr id="5" name="Footer Placeholder 4">
            <a:extLst>
              <a:ext uri="{FF2B5EF4-FFF2-40B4-BE49-F238E27FC236}">
                <a16:creationId xmlns:a16="http://schemas.microsoft.com/office/drawing/2014/main" id="{47FE0419-E7C6-B480-36DA-E9CEB2869A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6C4AD39E-074C-2C69-0CDC-487E7E79DC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13F171-3463-42CB-AB3C-56497CA68998}" type="slidenum">
              <a:rPr lang="en-ID" smtClean="0"/>
              <a:t>‹#›</a:t>
            </a:fld>
            <a:endParaRPr lang="en-ID"/>
          </a:p>
        </p:txBody>
      </p:sp>
    </p:spTree>
    <p:extLst>
      <p:ext uri="{BB962C8B-B14F-4D97-AF65-F5344CB8AC3E}">
        <p14:creationId xmlns:p14="http://schemas.microsoft.com/office/powerpoint/2010/main" val="16869603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0.jpe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image" Target="../media/image19.jpe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microsoft.com/office/2007/relationships/hdphoto" Target="../media/hdphoto1.wdp"/><Relationship Id="rId10"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0.emf"/><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jpe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8" Type="http://schemas.openxmlformats.org/officeDocument/2006/relationships/hyperlink" Target="https://slides.com/supremecommander/basic-neural-network/fullscreen" TargetMode="External"/><Relationship Id="rId3" Type="http://schemas.openxmlformats.org/officeDocument/2006/relationships/image" Target="../media/image3.jpe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jpeg"/><Relationship Id="rId3" Type="http://schemas.openxmlformats.org/officeDocument/2006/relationships/image" Target="../media/image18.png"/><Relationship Id="rId7" Type="http://schemas.openxmlformats.org/officeDocument/2006/relationships/image" Target="../media/image13.svg"/><Relationship Id="rId12" Type="http://schemas.openxmlformats.org/officeDocument/2006/relationships/image" Target="../media/image2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B3B22-9300-3674-5F88-40F52AFDADCC}"/>
              </a:ext>
            </a:extLst>
          </p:cNvPr>
          <p:cNvSpPr/>
          <p:nvPr/>
        </p:nvSpPr>
        <p:spPr>
          <a:xfrm>
            <a:off x="0" y="0"/>
            <a:ext cx="12192000" cy="6858000"/>
          </a:xfrm>
          <a:prstGeom prst="rect">
            <a:avLst/>
          </a:prstGeom>
          <a:gradFill flip="none" rotWithShape="1">
            <a:gsLst>
              <a:gs pos="80000">
                <a:srgbClr val="18928E"/>
              </a:gs>
              <a:gs pos="0">
                <a:srgbClr val="031B25"/>
              </a:gs>
              <a:gs pos="39000">
                <a:srgbClr val="052D3D"/>
              </a:gs>
              <a:gs pos="100000">
                <a:srgbClr val="2EF4E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descr="A picture containing text, light, night sky, ocean floor&#10;&#10;Description automatically generated">
            <a:extLst>
              <a:ext uri="{FF2B5EF4-FFF2-40B4-BE49-F238E27FC236}">
                <a16:creationId xmlns:a16="http://schemas.microsoft.com/office/drawing/2014/main" id="{FCB64E30-42EF-1CD5-D3F2-5F1C0177AD52}"/>
              </a:ext>
            </a:extLst>
          </p:cNvPr>
          <p:cNvPicPr>
            <a:picLocks noChangeAspect="1"/>
          </p:cNvPicPr>
          <p:nvPr/>
        </p:nvPicPr>
        <p:blipFill rotWithShape="1">
          <a:blip r:embed="rId3">
            <a:alphaModFix amt="68000"/>
            <a:extLst>
              <a:ext uri="{28A0092B-C50C-407E-A947-70E740481C1C}">
                <a14:useLocalDpi xmlns:a14="http://schemas.microsoft.com/office/drawing/2010/main" val="0"/>
              </a:ext>
            </a:extLst>
          </a:blip>
          <a:srcRect l="6030" t="13036" r="30942" b="20496"/>
          <a:stretch/>
        </p:blipFill>
        <p:spPr>
          <a:xfrm>
            <a:off x="0" y="0"/>
            <a:ext cx="12192000" cy="6858000"/>
          </a:xfrm>
          <a:custGeom>
            <a:avLst/>
            <a:gdLst>
              <a:gd name="connsiteX0" fmla="*/ 0 w 12192001"/>
              <a:gd name="connsiteY0" fmla="*/ 0 h 6868295"/>
              <a:gd name="connsiteX1" fmla="*/ 12192001 w 12192001"/>
              <a:gd name="connsiteY1" fmla="*/ 0 h 6868295"/>
              <a:gd name="connsiteX2" fmla="*/ 12192001 w 12192001"/>
              <a:gd name="connsiteY2" fmla="*/ 6868295 h 6868295"/>
              <a:gd name="connsiteX3" fmla="*/ 0 w 12192001"/>
              <a:gd name="connsiteY3" fmla="*/ 6868295 h 6868295"/>
            </a:gdLst>
            <a:ahLst/>
            <a:cxnLst>
              <a:cxn ang="0">
                <a:pos x="connsiteX0" y="connsiteY0"/>
              </a:cxn>
              <a:cxn ang="0">
                <a:pos x="connsiteX1" y="connsiteY1"/>
              </a:cxn>
              <a:cxn ang="0">
                <a:pos x="connsiteX2" y="connsiteY2"/>
              </a:cxn>
              <a:cxn ang="0">
                <a:pos x="connsiteX3" y="connsiteY3"/>
              </a:cxn>
            </a:cxnLst>
            <a:rect l="l" t="t" r="r" b="b"/>
            <a:pathLst>
              <a:path w="12192001" h="6868295">
                <a:moveTo>
                  <a:pt x="0" y="0"/>
                </a:moveTo>
                <a:lnTo>
                  <a:pt x="12192001" y="0"/>
                </a:lnTo>
                <a:lnTo>
                  <a:pt x="12192001" y="6868295"/>
                </a:lnTo>
                <a:lnTo>
                  <a:pt x="0" y="6868295"/>
                </a:lnTo>
                <a:close/>
              </a:path>
            </a:pathLst>
          </a:custGeom>
        </p:spPr>
      </p:pic>
      <p:grpSp>
        <p:nvGrpSpPr>
          <p:cNvPr id="14" name="Group 13">
            <a:extLst>
              <a:ext uri="{FF2B5EF4-FFF2-40B4-BE49-F238E27FC236}">
                <a16:creationId xmlns:a16="http://schemas.microsoft.com/office/drawing/2014/main" id="{A942BD1A-4492-0F83-D35B-7B573E4AF69B}"/>
              </a:ext>
            </a:extLst>
          </p:cNvPr>
          <p:cNvGrpSpPr/>
          <p:nvPr/>
        </p:nvGrpSpPr>
        <p:grpSpPr>
          <a:xfrm rot="16200000">
            <a:off x="376392" y="-1057496"/>
            <a:ext cx="517484" cy="1270268"/>
            <a:chOff x="12681679" y="524656"/>
            <a:chExt cx="1109272" cy="2722934"/>
          </a:xfrm>
        </p:grpSpPr>
        <p:sp>
          <p:nvSpPr>
            <p:cNvPr id="15" name="Oval 14">
              <a:extLst>
                <a:ext uri="{FF2B5EF4-FFF2-40B4-BE49-F238E27FC236}">
                  <a16:creationId xmlns:a16="http://schemas.microsoft.com/office/drawing/2014/main" id="{5E93C8F8-A491-5592-9794-7BC0D2CD0E46}"/>
                </a:ext>
              </a:extLst>
            </p:cNvPr>
            <p:cNvSpPr/>
            <p:nvPr/>
          </p:nvSpPr>
          <p:spPr>
            <a:xfrm>
              <a:off x="12681679" y="524656"/>
              <a:ext cx="1109272" cy="1109272"/>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ECD6AB75-DA90-8A95-D756-DBC937DD928E}"/>
                </a:ext>
              </a:extLst>
            </p:cNvPr>
            <p:cNvSpPr/>
            <p:nvPr/>
          </p:nvSpPr>
          <p:spPr>
            <a:xfrm>
              <a:off x="12681679" y="1331487"/>
              <a:ext cx="1109272" cy="1109272"/>
            </a:xfrm>
            <a:prstGeom prst="ellipse">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1120E95-A94C-2C89-3E82-4298A021CD1F}"/>
                </a:ext>
              </a:extLst>
            </p:cNvPr>
            <p:cNvSpPr/>
            <p:nvPr/>
          </p:nvSpPr>
          <p:spPr>
            <a:xfrm>
              <a:off x="12681679" y="2138318"/>
              <a:ext cx="1109272" cy="1109272"/>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E50A0226-D9B0-44DA-6C20-B962D740746C}"/>
              </a:ext>
            </a:extLst>
          </p:cNvPr>
          <p:cNvSpPr/>
          <p:nvPr/>
        </p:nvSpPr>
        <p:spPr>
          <a:xfrm>
            <a:off x="9530862" y="0"/>
            <a:ext cx="2661138" cy="2575084"/>
          </a:xfrm>
          <a:custGeom>
            <a:avLst/>
            <a:gdLst>
              <a:gd name="connsiteX0" fmla="*/ 454114 w 2661138"/>
              <a:gd name="connsiteY0" fmla="*/ 0 h 2575084"/>
              <a:gd name="connsiteX1" fmla="*/ 2548361 w 2661138"/>
              <a:gd name="connsiteY1" fmla="*/ 0 h 2575084"/>
              <a:gd name="connsiteX2" fmla="*/ 2549034 w 2661138"/>
              <a:gd name="connsiteY2" fmla="*/ 590 h 2575084"/>
              <a:gd name="connsiteX3" fmla="*/ 2658697 w 2661138"/>
              <a:gd name="connsiteY3" fmla="*/ 119814 h 2575084"/>
              <a:gd name="connsiteX4" fmla="*/ 2661138 w 2661138"/>
              <a:gd name="connsiteY4" fmla="*/ 123078 h 2575084"/>
              <a:gd name="connsiteX5" fmla="*/ 2661138 w 2661138"/>
              <a:gd name="connsiteY5" fmla="*/ 2025708 h 2575084"/>
              <a:gd name="connsiteX6" fmla="*/ 2658697 w 2661138"/>
              <a:gd name="connsiteY6" fmla="*/ 2028972 h 2575084"/>
              <a:gd name="connsiteX7" fmla="*/ 1500691 w 2661138"/>
              <a:gd name="connsiteY7" fmla="*/ 2575084 h 2575084"/>
              <a:gd name="connsiteX8" fmla="*/ 0 w 2661138"/>
              <a:gd name="connsiteY8" fmla="*/ 1074393 h 2575084"/>
              <a:gd name="connsiteX9" fmla="*/ 439542 w 2661138"/>
              <a:gd name="connsiteY9" fmla="*/ 13244 h 257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1138" h="2575084">
                <a:moveTo>
                  <a:pt x="454114" y="0"/>
                </a:moveTo>
                <a:lnTo>
                  <a:pt x="2548361" y="0"/>
                </a:lnTo>
                <a:lnTo>
                  <a:pt x="2549034" y="590"/>
                </a:lnTo>
                <a:cubicBezTo>
                  <a:pt x="2587677" y="38323"/>
                  <a:pt x="2624291" y="78124"/>
                  <a:pt x="2658697" y="119814"/>
                </a:cubicBezTo>
                <a:lnTo>
                  <a:pt x="2661138" y="123078"/>
                </a:lnTo>
                <a:lnTo>
                  <a:pt x="2661138" y="2025708"/>
                </a:lnTo>
                <a:lnTo>
                  <a:pt x="2658697" y="2028972"/>
                </a:lnTo>
                <a:cubicBezTo>
                  <a:pt x="2383449" y="2362496"/>
                  <a:pt x="1966896" y="2575084"/>
                  <a:pt x="1500691" y="2575084"/>
                </a:cubicBezTo>
                <a:cubicBezTo>
                  <a:pt x="671882" y="2575084"/>
                  <a:pt x="0" y="1903202"/>
                  <a:pt x="0" y="1074393"/>
                </a:cubicBezTo>
                <a:cubicBezTo>
                  <a:pt x="0" y="659989"/>
                  <a:pt x="167971" y="284816"/>
                  <a:pt x="439542" y="13244"/>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descr="Background pattern&#10;&#10;Description automatically generated">
            <a:extLst>
              <a:ext uri="{FF2B5EF4-FFF2-40B4-BE49-F238E27FC236}">
                <a16:creationId xmlns:a16="http://schemas.microsoft.com/office/drawing/2014/main" id="{F24FF299-953F-18A4-DE1D-E2EF95F28419}"/>
              </a:ext>
            </a:extLst>
          </p:cNvPr>
          <p:cNvPicPr>
            <a:picLocks noChangeAspect="1"/>
          </p:cNvPicPr>
          <p:nvPr/>
        </p:nvPicPr>
        <p:blipFill>
          <a:blip r:embed="rId4" cstate="print">
            <a:alphaModFix amt="5000"/>
            <a:extLst>
              <a:ext uri="{28A0092B-C50C-407E-A947-70E740481C1C}">
                <a14:useLocalDpi xmlns:a14="http://schemas.microsoft.com/office/drawing/2010/main" val="0"/>
              </a:ext>
            </a:extLst>
          </a:blip>
          <a:srcRect b="10717"/>
          <a:stretch>
            <a:fillRect/>
          </a:stretch>
        </p:blipFill>
        <p:spPr>
          <a:xfrm>
            <a:off x="0" y="0"/>
            <a:ext cx="7681210" cy="6857998"/>
          </a:xfrm>
          <a:custGeom>
            <a:avLst/>
            <a:gdLst>
              <a:gd name="connsiteX0" fmla="*/ 0 w 7681210"/>
              <a:gd name="connsiteY0" fmla="*/ 0 h 6857998"/>
              <a:gd name="connsiteX1" fmla="*/ 7681210 w 7681210"/>
              <a:gd name="connsiteY1" fmla="*/ 0 h 6857998"/>
              <a:gd name="connsiteX2" fmla="*/ 7681210 w 7681210"/>
              <a:gd name="connsiteY2" fmla="*/ 6857998 h 6857998"/>
              <a:gd name="connsiteX3" fmla="*/ 0 w 768121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7681210" h="6857998">
                <a:moveTo>
                  <a:pt x="0" y="0"/>
                </a:moveTo>
                <a:lnTo>
                  <a:pt x="7681210" y="0"/>
                </a:lnTo>
                <a:lnTo>
                  <a:pt x="7681210" y="6857998"/>
                </a:lnTo>
                <a:lnTo>
                  <a:pt x="0" y="6857998"/>
                </a:lnTo>
                <a:close/>
              </a:path>
            </a:pathLst>
          </a:custGeom>
        </p:spPr>
      </p:pic>
      <p:sp>
        <p:nvSpPr>
          <p:cNvPr id="9" name="Rectangle 8">
            <a:extLst>
              <a:ext uri="{FF2B5EF4-FFF2-40B4-BE49-F238E27FC236}">
                <a16:creationId xmlns:a16="http://schemas.microsoft.com/office/drawing/2014/main" id="{F366846B-E103-8F4D-82DD-03D68AC6AD64}"/>
              </a:ext>
            </a:extLst>
          </p:cNvPr>
          <p:cNvSpPr/>
          <p:nvPr/>
        </p:nvSpPr>
        <p:spPr>
          <a:xfrm flipH="1">
            <a:off x="0" y="0"/>
            <a:ext cx="12192000" cy="6858000"/>
          </a:xfrm>
          <a:prstGeom prst="rect">
            <a:avLst/>
          </a:prstGeom>
          <a:gradFill>
            <a:gsLst>
              <a:gs pos="53000">
                <a:srgbClr val="2EF4E0">
                  <a:alpha val="27000"/>
                </a:srgbClr>
              </a:gs>
              <a:gs pos="100000">
                <a:srgbClr val="012F3B">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24" name="Oval 23">
            <a:extLst>
              <a:ext uri="{FF2B5EF4-FFF2-40B4-BE49-F238E27FC236}">
                <a16:creationId xmlns:a16="http://schemas.microsoft.com/office/drawing/2014/main" id="{15A3115A-284F-E27A-D99E-CAC8B9236FBB}"/>
              </a:ext>
            </a:extLst>
          </p:cNvPr>
          <p:cNvSpPr/>
          <p:nvPr/>
        </p:nvSpPr>
        <p:spPr>
          <a:xfrm>
            <a:off x="3723908" y="5100594"/>
            <a:ext cx="766806" cy="766806"/>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B214AD74-99F7-C91E-9966-5CE08C45B36D}"/>
              </a:ext>
            </a:extLst>
          </p:cNvPr>
          <p:cNvSpPr/>
          <p:nvPr/>
        </p:nvSpPr>
        <p:spPr>
          <a:xfrm>
            <a:off x="898599" y="585452"/>
            <a:ext cx="1310734" cy="1310734"/>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26D760A8-4827-1E3B-0523-3DD2814FFDD9}"/>
              </a:ext>
            </a:extLst>
          </p:cNvPr>
          <p:cNvSpPr/>
          <p:nvPr/>
        </p:nvSpPr>
        <p:spPr>
          <a:xfrm>
            <a:off x="11118798" y="4203430"/>
            <a:ext cx="457510" cy="457510"/>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163D2F96-04C4-BBA2-2EAB-3CCA87C67C27}"/>
              </a:ext>
            </a:extLst>
          </p:cNvPr>
          <p:cNvSpPr/>
          <p:nvPr/>
        </p:nvSpPr>
        <p:spPr>
          <a:xfrm>
            <a:off x="4267200" y="1687269"/>
            <a:ext cx="7924801" cy="438944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771229E4-EF55-5F72-BD90-353B36C71BEF}"/>
              </a:ext>
            </a:extLst>
          </p:cNvPr>
          <p:cNvSpPr txBox="1"/>
          <p:nvPr/>
        </p:nvSpPr>
        <p:spPr>
          <a:xfrm>
            <a:off x="4871038" y="2225640"/>
            <a:ext cx="5401455" cy="2123658"/>
          </a:xfrm>
          <a:prstGeom prst="rect">
            <a:avLst/>
          </a:prstGeom>
          <a:noFill/>
        </p:spPr>
        <p:txBody>
          <a:bodyPr wrap="square" t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prstClr val="white"/>
                </a:solidFill>
                <a:effectLst/>
                <a:uLnTx/>
                <a:uFillTx/>
                <a:latin typeface="AvenirNext LT Pro Bold" panose="020B0804020202020204"/>
                <a:ea typeface="+mn-ea"/>
                <a:cs typeface="+mn-cs"/>
              </a:rPr>
              <a:t>Artificial Neural Network</a:t>
            </a:r>
            <a:endParaRPr kumimoji="0" lang="en-ID" sz="6600" b="1" i="0" u="none" strike="noStrike" kern="1200" cap="none" spc="0" normalizeH="0" baseline="0" noProof="0" dirty="0">
              <a:ln>
                <a:noFill/>
              </a:ln>
              <a:solidFill>
                <a:prstClr val="white"/>
              </a:solidFill>
              <a:effectLst/>
              <a:uLnTx/>
              <a:uFillTx/>
              <a:latin typeface="AvenirNext LT Pro Bold" panose="020B0804020202020204"/>
              <a:ea typeface="Roboto" panose="02000000000000000000" pitchFamily="2" charset="0"/>
              <a:cs typeface="+mn-cs"/>
            </a:endParaRPr>
          </a:p>
        </p:txBody>
      </p:sp>
      <p:sp>
        <p:nvSpPr>
          <p:cNvPr id="22" name="TextBox 21">
            <a:extLst>
              <a:ext uri="{FF2B5EF4-FFF2-40B4-BE49-F238E27FC236}">
                <a16:creationId xmlns:a16="http://schemas.microsoft.com/office/drawing/2014/main" id="{C1703F3E-66AD-A826-B79B-12FE17A79021}"/>
              </a:ext>
            </a:extLst>
          </p:cNvPr>
          <p:cNvSpPr txBox="1"/>
          <p:nvPr/>
        </p:nvSpPr>
        <p:spPr>
          <a:xfrm>
            <a:off x="4871038" y="4793050"/>
            <a:ext cx="483182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        </a:t>
            </a:r>
            <a:r>
              <a:rPr kumimoji="0" lang="en-ID" sz="2400" b="1" i="0" u="none" strike="noStrike" kern="1200" cap="none" spc="0" normalizeH="0" baseline="0" noProof="0" dirty="0" err="1">
                <a:ln>
                  <a:noFill/>
                </a:ln>
                <a:solidFill>
                  <a:prstClr val="white"/>
                </a:solidFill>
                <a:effectLst/>
                <a:uLnTx/>
                <a:uFillTx/>
                <a:latin typeface="Roboto" panose="02000000000000000000" pitchFamily="2" charset="0"/>
                <a:ea typeface="Roboto" panose="02000000000000000000" pitchFamily="2" charset="0"/>
                <a:cs typeface="+mn-cs"/>
              </a:rPr>
              <a:t>Sadish</a:t>
            </a:r>
            <a:r>
              <a:rPr kumimoji="0" lang="en-ID" sz="2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 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Under the Guidance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400" b="0" i="0" u="none" strike="noStrike" kern="1200" cap="none" spc="0" normalizeH="0" baseline="0" noProof="0" dirty="0" err="1">
                <a:ln>
                  <a:noFill/>
                </a:ln>
                <a:solidFill>
                  <a:prstClr val="white"/>
                </a:solidFill>
                <a:effectLst/>
                <a:uLnTx/>
                <a:uFillTx/>
                <a:latin typeface="Roboto" panose="02000000000000000000" pitchFamily="2" charset="0"/>
                <a:ea typeface="Roboto" panose="02000000000000000000" pitchFamily="2" charset="0"/>
                <a:cs typeface="+mn-cs"/>
              </a:rPr>
              <a:t>Dr.</a:t>
            </a:r>
            <a:r>
              <a:rPr kumimoji="0" lang="en-ID" sz="2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 N. </a:t>
            </a:r>
            <a:r>
              <a:rPr kumimoji="0" lang="en-ID" sz="2400" b="0" i="0" u="none" strike="noStrike" kern="1200" cap="none" spc="0" normalizeH="0" baseline="0" noProof="0" dirty="0" err="1">
                <a:ln>
                  <a:noFill/>
                </a:ln>
                <a:solidFill>
                  <a:prstClr val="white"/>
                </a:solidFill>
                <a:effectLst/>
                <a:uLnTx/>
                <a:uFillTx/>
                <a:latin typeface="Roboto" panose="02000000000000000000" pitchFamily="2" charset="0"/>
                <a:ea typeface="Roboto" panose="02000000000000000000" pitchFamily="2" charset="0"/>
                <a:cs typeface="+mn-cs"/>
              </a:rPr>
              <a:t>Vishwanathan</a:t>
            </a:r>
            <a:r>
              <a:rPr kumimoji="0" lang="en-ID" sz="2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 M.</a:t>
            </a:r>
            <a:r>
              <a:rPr kumimoji="0" lang="en-ID" sz="2400" b="0" i="0" u="none" strike="noStrike" kern="1200" cap="none" spc="0" normalizeH="0" baseline="0" noProof="0" dirty="0" err="1">
                <a:ln>
                  <a:noFill/>
                </a:ln>
                <a:solidFill>
                  <a:prstClr val="white"/>
                </a:solidFill>
                <a:effectLst/>
                <a:uLnTx/>
                <a:uFillTx/>
                <a:latin typeface="Roboto" panose="02000000000000000000" pitchFamily="2" charset="0"/>
                <a:ea typeface="Roboto" panose="02000000000000000000" pitchFamily="2" charset="0"/>
                <a:cs typeface="+mn-cs"/>
              </a:rPr>
              <a:t>Sc</a:t>
            </a:r>
            <a:r>
              <a:rPr kumimoji="0" lang="en-ID" sz="2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.,Ph.D.,</a:t>
            </a:r>
          </a:p>
        </p:txBody>
      </p:sp>
      <p:sp>
        <p:nvSpPr>
          <p:cNvPr id="6" name="Rectangle: Rounded Corners 5">
            <a:extLst>
              <a:ext uri="{FF2B5EF4-FFF2-40B4-BE49-F238E27FC236}">
                <a16:creationId xmlns:a16="http://schemas.microsoft.com/office/drawing/2014/main" id="{FFB6AAEF-8B69-2AA8-E66A-737733393294}"/>
              </a:ext>
            </a:extLst>
          </p:cNvPr>
          <p:cNvSpPr/>
          <p:nvPr/>
        </p:nvSpPr>
        <p:spPr>
          <a:xfrm>
            <a:off x="4806462" y="1372454"/>
            <a:ext cx="3044914" cy="666507"/>
          </a:xfrm>
          <a:prstGeom prst="roundRect">
            <a:avLst>
              <a:gd name="adj" fmla="val 50000"/>
            </a:avLst>
          </a:prstGeom>
          <a:gradFill>
            <a:gsLst>
              <a:gs pos="31000">
                <a:srgbClr val="2EF4E0">
                  <a:alpha val="64000"/>
                </a:srgbClr>
              </a:gs>
              <a:gs pos="100000">
                <a:srgbClr val="012F3B">
                  <a:alpha val="9000"/>
                </a:srgb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4000" b="1" i="0" u="none" strike="noStrike" kern="1200" cap="none" spc="0" normalizeH="0" baseline="0" noProof="0" dirty="0">
                <a:ln>
                  <a:noFill/>
                </a:ln>
                <a:solidFill>
                  <a:prstClr val="white"/>
                </a:solidFill>
                <a:effectLst/>
                <a:uLnTx/>
                <a:uFillTx/>
                <a:latin typeface="Calibri" panose="020F0502020204030204"/>
                <a:ea typeface="+mn-ea"/>
                <a:cs typeface="+mn-cs"/>
              </a:rPr>
              <a:t>ANN</a:t>
            </a:r>
          </a:p>
        </p:txBody>
      </p:sp>
      <p:cxnSp>
        <p:nvCxnSpPr>
          <p:cNvPr id="33" name="Straight Connector 32">
            <a:extLst>
              <a:ext uri="{FF2B5EF4-FFF2-40B4-BE49-F238E27FC236}">
                <a16:creationId xmlns:a16="http://schemas.microsoft.com/office/drawing/2014/main" id="{C5E6E33A-2980-C793-73E5-A7D3902ABDA9}"/>
              </a:ext>
            </a:extLst>
          </p:cNvPr>
          <p:cNvCxnSpPr>
            <a:cxnSpLocks/>
          </p:cNvCxnSpPr>
          <p:nvPr/>
        </p:nvCxnSpPr>
        <p:spPr>
          <a:xfrm>
            <a:off x="5693790" y="4637988"/>
            <a:ext cx="6498210" cy="36968"/>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364E91E1-9206-F4DF-9AE6-AEFEB90990B6}"/>
              </a:ext>
            </a:extLst>
          </p:cNvPr>
          <p:cNvSpPr/>
          <p:nvPr/>
        </p:nvSpPr>
        <p:spPr>
          <a:xfrm>
            <a:off x="4871038" y="4637988"/>
            <a:ext cx="1291341" cy="73252"/>
          </a:xfrm>
          <a:prstGeom prst="roundRect">
            <a:avLst>
              <a:gd name="adj" fmla="val 50000"/>
            </a:avLst>
          </a:prstGeom>
          <a:solidFill>
            <a:srgbClr val="0C5C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04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0"/>
            <a:ext cx="12205250" cy="6870788"/>
          </a:xfrm>
          <a:prstGeom prst="rect">
            <a:avLst/>
          </a:prstGeom>
        </p:spPr>
      </p:pic>
      <p:sp>
        <p:nvSpPr>
          <p:cNvPr id="5" name="Rectangle 4"/>
          <p:cNvSpPr/>
          <p:nvPr/>
        </p:nvSpPr>
        <p:spPr>
          <a:xfrm>
            <a:off x="3461079" y="634989"/>
            <a:ext cx="5971462" cy="769441"/>
          </a:xfrm>
          <a:prstGeom prst="rect">
            <a:avLst/>
          </a:prstGeom>
        </p:spPr>
        <p:txBody>
          <a:bodyPr wrap="square">
            <a:spAutoFit/>
          </a:bodyPr>
          <a:lstStyle/>
          <a:p>
            <a:r>
              <a:rPr lang="en-US" sz="4400" b="1" dirty="0">
                <a:solidFill>
                  <a:schemeClr val="bg1"/>
                </a:solidFill>
                <a:latin typeface="AvenirNext LT Pro Bold"/>
              </a:rPr>
              <a:t>Activation Function </a:t>
            </a:r>
          </a:p>
        </p:txBody>
      </p:sp>
      <p:sp>
        <p:nvSpPr>
          <p:cNvPr id="6" name="Rectangle 5">
            <a:extLst>
              <a:ext uri="{FF2B5EF4-FFF2-40B4-BE49-F238E27FC236}">
                <a16:creationId xmlns:a16="http://schemas.microsoft.com/office/drawing/2014/main" id="{3BEAC49E-F9FB-104B-5B3B-38C288559E85}"/>
              </a:ext>
            </a:extLst>
          </p:cNvPr>
          <p:cNvSpPr/>
          <p:nvPr/>
        </p:nvSpPr>
        <p:spPr>
          <a:xfrm>
            <a:off x="423898" y="1632030"/>
            <a:ext cx="11555899" cy="4687747"/>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400" b="1" dirty="0" err="1">
                <a:solidFill>
                  <a:schemeClr val="bg1"/>
                </a:solidFill>
                <a:latin typeface="Agency FB" panose="020B0503020202020204" pitchFamily="34" charset="0"/>
              </a:rPr>
              <a:t>ReLU</a:t>
            </a:r>
            <a:r>
              <a:rPr lang="en-US" sz="2400" b="1" dirty="0">
                <a:solidFill>
                  <a:schemeClr val="bg1"/>
                </a:solidFill>
                <a:latin typeface="Agency FB" panose="020B0503020202020204" pitchFamily="34" charset="0"/>
              </a:rPr>
              <a:t> (Rectified Linear Unit) function </a:t>
            </a:r>
          </a:p>
          <a:p>
            <a:pPr algn="just">
              <a:lnSpc>
                <a:spcPct val="150000"/>
              </a:lnSpc>
            </a:pPr>
            <a:r>
              <a:rPr lang="en-US" sz="2000" dirty="0">
                <a:latin typeface="Agency FB" panose="020B0503020202020204" pitchFamily="34" charset="0"/>
              </a:rPr>
              <a:t>The </a:t>
            </a:r>
            <a:r>
              <a:rPr lang="en-US" sz="2000" dirty="0" err="1">
                <a:latin typeface="Agency FB" panose="020B0503020202020204" pitchFamily="34" charset="0"/>
              </a:rPr>
              <a:t>ReLU</a:t>
            </a:r>
            <a:r>
              <a:rPr lang="en-US" sz="2000" dirty="0">
                <a:latin typeface="Agency FB" panose="020B0503020202020204" pitchFamily="34" charset="0"/>
              </a:rPr>
              <a:t> function is actually a function that takes the </a:t>
            </a:r>
            <a:r>
              <a:rPr lang="en-US" sz="2000" b="1" dirty="0">
                <a:latin typeface="Agency FB" panose="020B0503020202020204" pitchFamily="34" charset="0"/>
              </a:rPr>
              <a:t>maximum value</a:t>
            </a:r>
            <a:r>
              <a:rPr lang="en-US" sz="2000" dirty="0">
                <a:latin typeface="Agency FB" panose="020B0503020202020204" pitchFamily="34" charset="0"/>
              </a:rPr>
              <a:t>. </a:t>
            </a:r>
          </a:p>
          <a:p>
            <a:pPr algn="just">
              <a:lnSpc>
                <a:spcPct val="150000"/>
              </a:lnSpc>
            </a:pPr>
            <a:r>
              <a:rPr lang="en-US" sz="2000" dirty="0">
                <a:latin typeface="Agency FB" panose="020B0503020202020204" pitchFamily="34" charset="0"/>
              </a:rPr>
              <a:t>The calculation speed is much faster. Whether it is forward or backward, it is much faster than </a:t>
            </a:r>
            <a:r>
              <a:rPr lang="en-US" sz="2000" dirty="0" err="1">
                <a:latin typeface="Agency FB" panose="020B0503020202020204" pitchFamily="34" charset="0"/>
              </a:rPr>
              <a:t>sigmod</a:t>
            </a:r>
            <a:r>
              <a:rPr lang="en-US" sz="2000" dirty="0">
                <a:latin typeface="Agency FB" panose="020B0503020202020204" pitchFamily="34" charset="0"/>
              </a:rPr>
              <a:t> and </a:t>
            </a:r>
            <a:r>
              <a:rPr lang="en-US" sz="2000" dirty="0" err="1">
                <a:latin typeface="Agency FB" panose="020B0503020202020204" pitchFamily="34" charset="0"/>
              </a:rPr>
              <a:t>tanh</a:t>
            </a:r>
            <a:r>
              <a:rPr lang="en-US" sz="2000" dirty="0">
                <a:latin typeface="Agency FB" panose="020B0503020202020204" pitchFamily="34" charset="0"/>
              </a:rPr>
              <a:t>. </a:t>
            </a:r>
          </a:p>
          <a:p>
            <a:pPr algn="just">
              <a:lnSpc>
                <a:spcPct val="150000"/>
              </a:lnSpc>
            </a:pPr>
            <a:r>
              <a:rPr lang="en-US" sz="2000" dirty="0">
                <a:latin typeface="Agency FB" panose="020B0503020202020204" pitchFamily="34" charset="0"/>
              </a:rPr>
              <a:t>The output of the </a:t>
            </a:r>
            <a:r>
              <a:rPr lang="en-US" sz="2000" dirty="0" err="1">
                <a:latin typeface="Agency FB" panose="020B0503020202020204" pitchFamily="34" charset="0"/>
              </a:rPr>
              <a:t>ReLU</a:t>
            </a:r>
            <a:r>
              <a:rPr lang="en-US" sz="2000" dirty="0">
                <a:latin typeface="Agency FB" panose="020B0503020202020204" pitchFamily="34" charset="0"/>
              </a:rPr>
              <a:t> function is either 0 or a positive number, which means that the </a:t>
            </a:r>
            <a:r>
              <a:rPr lang="en-US" sz="2000" dirty="0" err="1">
                <a:latin typeface="Agency FB" panose="020B0503020202020204" pitchFamily="34" charset="0"/>
              </a:rPr>
              <a:t>ReLU</a:t>
            </a:r>
            <a:r>
              <a:rPr lang="en-US" sz="2000" dirty="0">
                <a:latin typeface="Agency FB" panose="020B0503020202020204" pitchFamily="34" charset="0"/>
              </a:rPr>
              <a:t> function is not a 0-centric function</a:t>
            </a:r>
            <a:r>
              <a:rPr lang="en-US" dirty="0"/>
              <a:t>. </a:t>
            </a:r>
            <a:endParaRPr lang="en-US" sz="2000" dirty="0">
              <a:latin typeface="Agency FB" panose="020B0503020202020204" pitchFamily="34" charset="0"/>
            </a:endParaRPr>
          </a:p>
          <a:p>
            <a:pPr marL="342900" indent="-342900" algn="just">
              <a:lnSpc>
                <a:spcPct val="150000"/>
              </a:lnSpc>
              <a:buFont typeface="Arial" panose="020B0604020202020204" pitchFamily="34" charset="0"/>
              <a:buChar char="•"/>
            </a:pPr>
            <a:endParaRPr lang="en-US" sz="2000" dirty="0">
              <a:latin typeface="Agency FB" panose="020B0503020202020204" pitchFamily="34" charset="0"/>
            </a:endParaRPr>
          </a:p>
          <a:p>
            <a:pPr marL="342900" indent="-342900" algn="just">
              <a:lnSpc>
                <a:spcPct val="150000"/>
              </a:lnSpc>
              <a:buFont typeface="Arial" panose="020B0604020202020204" pitchFamily="34" charset="0"/>
              <a:buChar char="•"/>
            </a:pPr>
            <a:endParaRPr lang="en-US" sz="2000" dirty="0">
              <a:latin typeface="Agency FB" panose="020B0503020202020204" pitchFamily="34" charset="0"/>
            </a:endParaRPr>
          </a:p>
          <a:p>
            <a:pPr marL="342900" indent="-342900" algn="just">
              <a:lnSpc>
                <a:spcPct val="150000"/>
              </a:lnSpc>
              <a:buFont typeface="Arial" panose="020B0604020202020204" pitchFamily="34" charset="0"/>
              <a:buChar char="•"/>
            </a:pPr>
            <a:endParaRPr lang="en-US" sz="2000" dirty="0">
              <a:latin typeface="Agency FB" panose="020B0503020202020204" pitchFamily="34" charset="0"/>
            </a:endParaRPr>
          </a:p>
          <a:p>
            <a:pPr marL="342900" indent="-342900" algn="just">
              <a:lnSpc>
                <a:spcPct val="150000"/>
              </a:lnSpc>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algn="just"/>
            <a:r>
              <a:rPr lang="en-US" sz="2000" dirty="0">
                <a:latin typeface="Agency FB" panose="020B0503020202020204" pitchFamily="34" charset="0"/>
              </a:rPr>
              <a:t>           </a:t>
            </a:r>
          </a:p>
        </p:txBody>
      </p:sp>
      <p:pic>
        <p:nvPicPr>
          <p:cNvPr id="7" name="Picture 6"/>
          <p:cNvPicPr>
            <a:picLocks noChangeAspect="1"/>
          </p:cNvPicPr>
          <p:nvPr/>
        </p:nvPicPr>
        <p:blipFill>
          <a:blip r:embed="rId5"/>
          <a:stretch>
            <a:fillRect/>
          </a:stretch>
        </p:blipFill>
        <p:spPr>
          <a:xfrm>
            <a:off x="1851949" y="3663522"/>
            <a:ext cx="7974957" cy="2575232"/>
          </a:xfrm>
          <a:prstGeom prst="rect">
            <a:avLst/>
          </a:prstGeom>
        </p:spPr>
      </p:pic>
    </p:spTree>
    <p:extLst>
      <p:ext uri="{BB962C8B-B14F-4D97-AF65-F5344CB8AC3E}">
        <p14:creationId xmlns:p14="http://schemas.microsoft.com/office/powerpoint/2010/main" val="233027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12788"/>
            <a:ext cx="12205250" cy="6870788"/>
          </a:xfrm>
          <a:prstGeom prst="rect">
            <a:avLst/>
          </a:prstGeom>
        </p:spPr>
      </p:pic>
      <p:sp>
        <p:nvSpPr>
          <p:cNvPr id="5" name="Rectangle 4"/>
          <p:cNvSpPr/>
          <p:nvPr/>
        </p:nvSpPr>
        <p:spPr>
          <a:xfrm>
            <a:off x="3461079" y="634989"/>
            <a:ext cx="5971462" cy="769441"/>
          </a:xfrm>
          <a:prstGeom prst="rect">
            <a:avLst/>
          </a:prstGeom>
        </p:spPr>
        <p:txBody>
          <a:bodyPr wrap="square">
            <a:spAutoFit/>
          </a:bodyPr>
          <a:lstStyle/>
          <a:p>
            <a:r>
              <a:rPr lang="en-US" sz="4400" b="1" dirty="0">
                <a:solidFill>
                  <a:schemeClr val="bg1"/>
                </a:solidFill>
                <a:latin typeface="AvenirNext LT Pro Bold"/>
              </a:rPr>
              <a:t>     Loss Function </a:t>
            </a:r>
          </a:p>
        </p:txBody>
      </p:sp>
      <p:sp>
        <p:nvSpPr>
          <p:cNvPr id="6" name="Rectangle 5">
            <a:extLst>
              <a:ext uri="{FF2B5EF4-FFF2-40B4-BE49-F238E27FC236}">
                <a16:creationId xmlns:a16="http://schemas.microsoft.com/office/drawing/2014/main" id="{3BEAC49E-F9FB-104B-5B3B-38C288559E85}"/>
              </a:ext>
            </a:extLst>
          </p:cNvPr>
          <p:cNvSpPr/>
          <p:nvPr/>
        </p:nvSpPr>
        <p:spPr>
          <a:xfrm>
            <a:off x="423898" y="1632030"/>
            <a:ext cx="11555899" cy="4687747"/>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400" b="1" dirty="0">
                <a:latin typeface="Agency FB" panose="020B0503020202020204" pitchFamily="34" charset="0"/>
              </a:rPr>
              <a:t>Binary cross entropy </a:t>
            </a:r>
            <a:r>
              <a:rPr lang="en-US" sz="2400" b="1" dirty="0">
                <a:solidFill>
                  <a:schemeClr val="bg1"/>
                </a:solidFill>
                <a:latin typeface="Agency FB" panose="020B0503020202020204" pitchFamily="34" charset="0"/>
              </a:rPr>
              <a:t> </a:t>
            </a:r>
          </a:p>
          <a:p>
            <a:pPr marL="342900" indent="-342900" algn="just">
              <a:lnSpc>
                <a:spcPct val="150000"/>
              </a:lnSpc>
              <a:buFont typeface="Arial" panose="020B0604020202020204" pitchFamily="34" charset="0"/>
              <a:buChar char="•"/>
            </a:pPr>
            <a:r>
              <a:rPr lang="en-US" sz="2000" dirty="0">
                <a:latin typeface="Agency FB" panose="020B0503020202020204" pitchFamily="34" charset="0"/>
              </a:rPr>
              <a:t>Binary cross entropy </a:t>
            </a:r>
            <a:r>
              <a:rPr lang="en-US" sz="2000" b="1" dirty="0">
                <a:latin typeface="Agency FB" panose="020B0503020202020204" pitchFamily="34" charset="0"/>
              </a:rPr>
              <a:t>compares each of the predicted probabilities to actual class output which can be either 0 or 1 </a:t>
            </a:r>
          </a:p>
          <a:p>
            <a:pPr marL="342900" indent="-342900" algn="just">
              <a:lnSpc>
                <a:spcPct val="150000"/>
              </a:lnSpc>
              <a:buFont typeface="Arial" panose="020B0604020202020204" pitchFamily="34" charset="0"/>
              <a:buChar char="•"/>
            </a:pPr>
            <a:r>
              <a:rPr lang="en-US" sz="2000" dirty="0">
                <a:latin typeface="Agency FB" panose="020B0503020202020204" pitchFamily="34" charset="0"/>
              </a:rPr>
              <a:t>It then calculates the score that penalizes the probabilities based on the distance from the expected value. That means how close or far from the actual value</a:t>
            </a:r>
          </a:p>
          <a:p>
            <a:pPr marL="342900" indent="-342900" algn="just">
              <a:lnSpc>
                <a:spcPct val="150000"/>
              </a:lnSpc>
              <a:buFont typeface="Arial" panose="020B0604020202020204" pitchFamily="34" charset="0"/>
              <a:buChar char="•"/>
            </a:pPr>
            <a:r>
              <a:rPr lang="en-US" sz="2000" dirty="0">
                <a:latin typeface="Agency FB" panose="020B0503020202020204" pitchFamily="34" charset="0"/>
              </a:rPr>
              <a:t>The Binary cross-entropy using the formula </a:t>
            </a:r>
          </a:p>
          <a:p>
            <a:pPr algn="just">
              <a:lnSpc>
                <a:spcPct val="150000"/>
              </a:lnSpc>
            </a:pPr>
            <a:endParaRPr lang="en-US" sz="2000" dirty="0">
              <a:latin typeface="Agency FB" panose="020B0503020202020204" pitchFamily="34" charset="0"/>
            </a:endParaRPr>
          </a:p>
          <a:p>
            <a:pPr marL="342900" indent="-342900" algn="just">
              <a:lnSpc>
                <a:spcPct val="150000"/>
              </a:lnSpc>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algn="just"/>
            <a:r>
              <a:rPr lang="en-US" sz="2000" dirty="0">
                <a:latin typeface="Agency FB" panose="020B0503020202020204" pitchFamily="34" charset="0"/>
              </a:rPr>
              <a:t>           </a:t>
            </a:r>
          </a:p>
        </p:txBody>
      </p:sp>
      <p:pic>
        <p:nvPicPr>
          <p:cNvPr id="8" name="Picture 7"/>
          <p:cNvPicPr>
            <a:picLocks noChangeAspect="1"/>
          </p:cNvPicPr>
          <p:nvPr/>
        </p:nvPicPr>
        <p:blipFill>
          <a:blip r:embed="rId5"/>
          <a:stretch>
            <a:fillRect/>
          </a:stretch>
        </p:blipFill>
        <p:spPr>
          <a:xfrm>
            <a:off x="1783702" y="4611120"/>
            <a:ext cx="8611346" cy="1463167"/>
          </a:xfrm>
          <a:prstGeom prst="rect">
            <a:avLst/>
          </a:prstGeom>
        </p:spPr>
      </p:pic>
    </p:spTree>
    <p:extLst>
      <p:ext uri="{BB962C8B-B14F-4D97-AF65-F5344CB8AC3E}">
        <p14:creationId xmlns:p14="http://schemas.microsoft.com/office/powerpoint/2010/main" val="3923741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12788"/>
            <a:ext cx="12205250" cy="6870788"/>
          </a:xfrm>
          <a:prstGeom prst="rect">
            <a:avLst/>
          </a:prstGeom>
        </p:spPr>
      </p:pic>
      <p:sp>
        <p:nvSpPr>
          <p:cNvPr id="5" name="Rectangle 4"/>
          <p:cNvSpPr/>
          <p:nvPr/>
        </p:nvSpPr>
        <p:spPr>
          <a:xfrm>
            <a:off x="3437681" y="671332"/>
            <a:ext cx="5994860" cy="769441"/>
          </a:xfrm>
          <a:prstGeom prst="rect">
            <a:avLst/>
          </a:prstGeom>
        </p:spPr>
        <p:txBody>
          <a:bodyPr wrap="square">
            <a:spAutoFit/>
          </a:bodyPr>
          <a:lstStyle/>
          <a:p>
            <a:r>
              <a:rPr lang="en-US" sz="4400" b="1" dirty="0">
                <a:solidFill>
                  <a:schemeClr val="bg1"/>
                </a:solidFill>
                <a:latin typeface="AvenirNext LT Pro Bold" panose="020B0804020202020204"/>
              </a:rPr>
              <a:t>     Optimizer  Function </a:t>
            </a:r>
          </a:p>
        </p:txBody>
      </p:sp>
      <p:sp>
        <p:nvSpPr>
          <p:cNvPr id="6" name="Rectangle 5">
            <a:extLst>
              <a:ext uri="{FF2B5EF4-FFF2-40B4-BE49-F238E27FC236}">
                <a16:creationId xmlns:a16="http://schemas.microsoft.com/office/drawing/2014/main" id="{3BEAC49E-F9FB-104B-5B3B-38C288559E85}"/>
              </a:ext>
            </a:extLst>
          </p:cNvPr>
          <p:cNvSpPr/>
          <p:nvPr/>
        </p:nvSpPr>
        <p:spPr>
          <a:xfrm>
            <a:off x="423898" y="1632029"/>
            <a:ext cx="11555899" cy="6041985"/>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400" b="1" dirty="0">
                <a:latin typeface="Agency FB" panose="020B0503020202020204" pitchFamily="34" charset="0"/>
              </a:rPr>
              <a:t>Adaptive Moment Estimation (Adam) </a:t>
            </a:r>
          </a:p>
          <a:p>
            <a:pPr algn="just">
              <a:lnSpc>
                <a:spcPct val="150000"/>
              </a:lnSpc>
            </a:pPr>
            <a:endParaRPr lang="en-US" dirty="0"/>
          </a:p>
          <a:p>
            <a:pPr marL="342900" indent="-342900" algn="just">
              <a:lnSpc>
                <a:spcPct val="150000"/>
              </a:lnSpc>
              <a:buFont typeface="Arial" panose="020B0604020202020204" pitchFamily="34" charset="0"/>
              <a:buChar char="•"/>
            </a:pPr>
            <a:r>
              <a:rPr lang="en-US" sz="2000" dirty="0">
                <a:latin typeface="Agency FB" panose="020B0503020202020204" pitchFamily="34" charset="0"/>
              </a:rPr>
              <a:t>Adaptive Moment Estimation (Adam) is another method that computes adaptive learning rates for each parameter. In addition to storing an exponentially decaying average of past squared gradients like </a:t>
            </a:r>
            <a:r>
              <a:rPr lang="en-US" sz="2000" b="1" dirty="0" err="1">
                <a:latin typeface="Agency FB" panose="020B0503020202020204" pitchFamily="34" charset="0"/>
              </a:rPr>
              <a:t>Adadelta</a:t>
            </a:r>
            <a:r>
              <a:rPr lang="en-US" sz="2000" b="1" dirty="0">
                <a:latin typeface="Agency FB" panose="020B0503020202020204" pitchFamily="34" charset="0"/>
              </a:rPr>
              <a:t> and </a:t>
            </a:r>
            <a:r>
              <a:rPr lang="en-US" sz="2000" b="1" dirty="0" err="1">
                <a:latin typeface="Agency FB" panose="020B0503020202020204" pitchFamily="34" charset="0"/>
              </a:rPr>
              <a:t>RMSprop</a:t>
            </a:r>
            <a:r>
              <a:rPr lang="en-US" sz="2000" b="1" dirty="0">
                <a:latin typeface="Agency FB" panose="020B0503020202020204" pitchFamily="34" charset="0"/>
              </a:rPr>
              <a:t>. </a:t>
            </a:r>
          </a:p>
          <a:p>
            <a:pPr marL="342900" indent="-342900" algn="just">
              <a:lnSpc>
                <a:spcPct val="150000"/>
              </a:lnSpc>
              <a:buFont typeface="Arial" panose="020B0604020202020204" pitchFamily="34" charset="0"/>
              <a:buChar char="•"/>
            </a:pPr>
            <a:r>
              <a:rPr lang="en-US" sz="2000" dirty="0">
                <a:latin typeface="Agency FB" panose="020B0503020202020204" pitchFamily="34" charset="0"/>
              </a:rPr>
              <a:t>Adam also keeps an exponentially decaying average of past gradients, similar to momentum. </a:t>
            </a:r>
          </a:p>
          <a:p>
            <a:pPr marL="342900" indent="-342900" algn="just">
              <a:lnSpc>
                <a:spcPct val="150000"/>
              </a:lnSpc>
              <a:buFont typeface="Arial" panose="020B0604020202020204" pitchFamily="34" charset="0"/>
              <a:buChar char="•"/>
            </a:pPr>
            <a:r>
              <a:rPr lang="en-US" sz="2000" dirty="0">
                <a:latin typeface="Agency FB" panose="020B0503020202020204" pitchFamily="34" charset="0"/>
              </a:rPr>
              <a:t>Adam can be viewed as a </a:t>
            </a:r>
            <a:r>
              <a:rPr lang="en-US" sz="2000" b="1" dirty="0">
                <a:latin typeface="Agency FB" panose="020B0503020202020204" pitchFamily="34" charset="0"/>
              </a:rPr>
              <a:t>combination of SGD with </a:t>
            </a:r>
            <a:r>
              <a:rPr lang="en-US" sz="2000" b="1" dirty="0" err="1">
                <a:latin typeface="Agency FB" panose="020B0503020202020204" pitchFamily="34" charset="0"/>
              </a:rPr>
              <a:t>Momemtums</a:t>
            </a:r>
            <a:r>
              <a:rPr lang="en-US" sz="2000" b="1" dirty="0">
                <a:latin typeface="Agency FB" panose="020B0503020202020204" pitchFamily="34" charset="0"/>
              </a:rPr>
              <a:t> ,</a:t>
            </a:r>
            <a:r>
              <a:rPr lang="en-US" sz="2000" b="1" dirty="0" err="1">
                <a:latin typeface="Agency FB" panose="020B0503020202020204" pitchFamily="34" charset="0"/>
              </a:rPr>
              <a:t>Adagrad</a:t>
            </a:r>
            <a:r>
              <a:rPr lang="en-US" sz="2000" b="1" dirty="0">
                <a:latin typeface="Agency FB" panose="020B0503020202020204" pitchFamily="34" charset="0"/>
              </a:rPr>
              <a:t> and RMSprop</a:t>
            </a:r>
            <a:r>
              <a:rPr lang="en-US" sz="2000" dirty="0">
                <a:latin typeface="Agency FB" panose="020B0503020202020204" pitchFamily="34" charset="0"/>
              </a:rPr>
              <a:t>, (</a:t>
            </a:r>
            <a:r>
              <a:rPr lang="en-US" sz="2000" dirty="0" err="1">
                <a:latin typeface="Agency FB" panose="020B0503020202020204" pitchFamily="34" charset="0"/>
              </a:rPr>
              <a:t>Adagrad</a:t>
            </a:r>
            <a:r>
              <a:rPr lang="en-US" sz="2000" dirty="0">
                <a:latin typeface="Agency FB" panose="020B0503020202020204" pitchFamily="34" charset="0"/>
              </a:rPr>
              <a:t>) which works well on sparse gradients and (</a:t>
            </a:r>
            <a:r>
              <a:rPr lang="en-US" sz="2000" dirty="0" err="1">
                <a:latin typeface="Agency FB" panose="020B0503020202020204" pitchFamily="34" charset="0"/>
              </a:rPr>
              <a:t>RMSProp</a:t>
            </a:r>
            <a:r>
              <a:rPr lang="en-US" sz="2000" dirty="0">
                <a:latin typeface="Agency FB" panose="020B0503020202020204" pitchFamily="34" charset="0"/>
              </a:rPr>
              <a:t>) which works well in online and nonstationary settings </a:t>
            </a:r>
            <a:r>
              <a:rPr lang="en-US" sz="2000" dirty="0" err="1">
                <a:latin typeface="Agency FB" panose="020B0503020202020204" pitchFamily="34" charset="0"/>
              </a:rPr>
              <a:t>repectively</a:t>
            </a:r>
            <a:r>
              <a:rPr lang="en-US" sz="2000" dirty="0">
                <a:latin typeface="Agency FB" panose="020B0503020202020204" pitchFamily="34" charset="0"/>
              </a:rPr>
              <a:t>. </a:t>
            </a:r>
          </a:p>
          <a:p>
            <a:pPr marL="342900" indent="-342900" algn="just">
              <a:lnSpc>
                <a:spcPct val="150000"/>
              </a:lnSpc>
              <a:buFont typeface="Arial" panose="020B0604020202020204" pitchFamily="34" charset="0"/>
              <a:buChar char="•"/>
            </a:pPr>
            <a:r>
              <a:rPr lang="en-US" sz="2000" dirty="0">
                <a:latin typeface="Agency FB" panose="020B0503020202020204" pitchFamily="34" charset="0"/>
              </a:rPr>
              <a:t>Adam implements the </a:t>
            </a:r>
            <a:r>
              <a:rPr lang="en-US" sz="2000" b="1" dirty="0">
                <a:latin typeface="Agency FB" panose="020B0503020202020204" pitchFamily="34" charset="0"/>
              </a:rPr>
              <a:t>exponential moving average of the gradients </a:t>
            </a:r>
            <a:r>
              <a:rPr lang="en-US" sz="2000" dirty="0">
                <a:latin typeface="Agency FB" panose="020B0503020202020204" pitchFamily="34" charset="0"/>
              </a:rPr>
              <a:t>to scale the learning rate instead of a simple average as in </a:t>
            </a:r>
            <a:r>
              <a:rPr lang="en-US" sz="2000" dirty="0" err="1">
                <a:latin typeface="Agency FB" panose="020B0503020202020204" pitchFamily="34" charset="0"/>
              </a:rPr>
              <a:t>Adagrad</a:t>
            </a:r>
            <a:r>
              <a:rPr lang="en-US" sz="2000" dirty="0">
                <a:latin typeface="Agency FB" panose="020B0503020202020204" pitchFamily="34" charset="0"/>
              </a:rPr>
              <a:t>. It keeps an exponentially decaying average of past gradients </a:t>
            </a:r>
          </a:p>
          <a:p>
            <a:pPr marL="342900" indent="-342900" algn="just">
              <a:lnSpc>
                <a:spcPct val="150000"/>
              </a:lnSpc>
              <a:buFont typeface="Arial" panose="020B0604020202020204" pitchFamily="34" charset="0"/>
              <a:buChar char="•"/>
            </a:pPr>
            <a:r>
              <a:rPr lang="en-US" sz="2000" dirty="0">
                <a:latin typeface="Agency FB" panose="020B0503020202020204" pitchFamily="34" charset="0"/>
              </a:rPr>
              <a:t>Adam is computationally efficient and has very less memory requirement </a:t>
            </a:r>
          </a:p>
          <a:p>
            <a:pPr algn="just">
              <a:lnSpc>
                <a:spcPct val="150000"/>
              </a:lnSpc>
            </a:pPr>
            <a:endParaRPr lang="en-US" sz="2000" dirty="0">
              <a:latin typeface="Agency FB" panose="020B0503020202020204" pitchFamily="34" charset="0"/>
            </a:endParaRPr>
          </a:p>
          <a:p>
            <a:pPr marL="342900" indent="-342900" algn="just">
              <a:lnSpc>
                <a:spcPct val="150000"/>
              </a:lnSpc>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algn="just"/>
            <a:r>
              <a:rPr lang="en-US" sz="2000" dirty="0">
                <a:latin typeface="Agency FB" panose="020B0503020202020204" pitchFamily="34" charset="0"/>
              </a:rPr>
              <a:t>           </a:t>
            </a:r>
          </a:p>
        </p:txBody>
      </p:sp>
    </p:spTree>
    <p:extLst>
      <p:ext uri="{BB962C8B-B14F-4D97-AF65-F5344CB8AC3E}">
        <p14:creationId xmlns:p14="http://schemas.microsoft.com/office/powerpoint/2010/main" val="3235741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4"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5" cstate="print">
            <a:alphaModFix amt="20000"/>
            <a:extLst>
              <a:ext uri="{28A0092B-C50C-407E-A947-70E740481C1C}">
                <a14:useLocalDpi xmlns:a14="http://schemas.microsoft.com/office/drawing/2010/main" val="0"/>
              </a:ext>
            </a:extLst>
          </a:blip>
          <a:srcRect r="756" b="1483"/>
          <a:stretch/>
        </p:blipFill>
        <p:spPr>
          <a:xfrm>
            <a:off x="-13250" y="83370"/>
            <a:ext cx="11969714" cy="6878402"/>
          </a:xfrm>
          <a:prstGeom prst="rect">
            <a:avLst/>
          </a:prstGeom>
        </p:spPr>
      </p:pic>
      <p:sp>
        <p:nvSpPr>
          <p:cNvPr id="6" name="Rectangle 5">
            <a:extLst>
              <a:ext uri="{FF2B5EF4-FFF2-40B4-BE49-F238E27FC236}">
                <a16:creationId xmlns:a16="http://schemas.microsoft.com/office/drawing/2014/main" id="{3BEAC49E-F9FB-104B-5B3B-38C288559E85}"/>
              </a:ext>
            </a:extLst>
          </p:cNvPr>
          <p:cNvSpPr/>
          <p:nvPr/>
        </p:nvSpPr>
        <p:spPr>
          <a:xfrm>
            <a:off x="19875" y="1141046"/>
            <a:ext cx="11751843" cy="5132432"/>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702370C6-81AB-4478-B3EE-5113C33AC5C9}"/>
              </a:ext>
            </a:extLst>
          </p:cNvPr>
          <p:cNvPicPr>
            <a:picLocks noChangeAspect="1"/>
          </p:cNvPicPr>
          <p:nvPr/>
        </p:nvPicPr>
        <p:blipFill rotWithShape="1">
          <a:blip r:embed="rId6">
            <a:extLst>
              <a:ext uri="{28A0092B-C50C-407E-A947-70E740481C1C}">
                <a14:useLocalDpi xmlns:a14="http://schemas.microsoft.com/office/drawing/2010/main" val="0"/>
              </a:ext>
            </a:extLst>
          </a:blip>
          <a:srcRect l="30413" t="329" r="27306" b="10855"/>
          <a:stretch/>
        </p:blipFill>
        <p:spPr>
          <a:xfrm>
            <a:off x="0" y="0"/>
            <a:ext cx="3691467" cy="6858000"/>
          </a:xfrm>
          <a:custGeom>
            <a:avLst/>
            <a:gdLst>
              <a:gd name="connsiteX0" fmla="*/ 0 w 5308600"/>
              <a:gd name="connsiteY0" fmla="*/ 0 h 6858000"/>
              <a:gd name="connsiteX1" fmla="*/ 5308600 w 5308600"/>
              <a:gd name="connsiteY1" fmla="*/ 0 h 6858000"/>
              <a:gd name="connsiteX2" fmla="*/ 5308600 w 5308600"/>
              <a:gd name="connsiteY2" fmla="*/ 6858000 h 6858000"/>
              <a:gd name="connsiteX3" fmla="*/ 0 w 5308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08600" h="6858000">
                <a:moveTo>
                  <a:pt x="0" y="0"/>
                </a:moveTo>
                <a:lnTo>
                  <a:pt x="5308600" y="0"/>
                </a:lnTo>
                <a:lnTo>
                  <a:pt x="5308600" y="6858000"/>
                </a:lnTo>
                <a:lnTo>
                  <a:pt x="0" y="6858000"/>
                </a:lnTo>
                <a:close/>
              </a:path>
            </a:pathLst>
          </a:custGeom>
        </p:spPr>
      </p:pic>
      <p:sp>
        <p:nvSpPr>
          <p:cNvPr id="8" name="Rectangle 7">
            <a:extLst>
              <a:ext uri="{FF2B5EF4-FFF2-40B4-BE49-F238E27FC236}">
                <a16:creationId xmlns:a16="http://schemas.microsoft.com/office/drawing/2014/main" id="{BDE7522F-AED4-40AC-AE59-70549BF36007}"/>
              </a:ext>
            </a:extLst>
          </p:cNvPr>
          <p:cNvSpPr/>
          <p:nvPr/>
        </p:nvSpPr>
        <p:spPr>
          <a:xfrm>
            <a:off x="11366672" y="83370"/>
            <a:ext cx="1091832" cy="661720"/>
          </a:xfrm>
          <a:prstGeom prst="rect">
            <a:avLst/>
          </a:prstGeom>
        </p:spPr>
        <p:txBody>
          <a:bodyPr wrap="square" lIns="0" tIns="0" rIns="0">
            <a:spAutoFit/>
          </a:bodyPr>
          <a:lstStyle/>
          <a:p>
            <a:r>
              <a:rPr lang="id-ID" sz="3500" b="1" dirty="0">
                <a:solidFill>
                  <a:schemeClr val="bg1"/>
                </a:solidFill>
                <a:latin typeface="AvenirNext LT Pro Bold" panose="020B0804020202020204"/>
              </a:rPr>
              <a:t>Data</a:t>
            </a:r>
            <a:r>
              <a:rPr lang="id-ID" sz="4000" b="1" dirty="0">
                <a:solidFill>
                  <a:schemeClr val="bg1"/>
                </a:solidFill>
                <a:latin typeface="AvenirNext LT Pro Bold" panose="020B0804020202020204"/>
              </a:rPr>
              <a:t> </a:t>
            </a:r>
            <a:endParaRPr lang="en-US" sz="4000" b="1" dirty="0">
              <a:solidFill>
                <a:schemeClr val="bg1"/>
              </a:solidFill>
              <a:latin typeface="AvenirNext LT Pro Bold" panose="020B0804020202020204"/>
            </a:endParaRPr>
          </a:p>
        </p:txBody>
      </p:sp>
      <p:sp>
        <p:nvSpPr>
          <p:cNvPr id="9" name="Rectangle 8">
            <a:extLst>
              <a:ext uri="{FF2B5EF4-FFF2-40B4-BE49-F238E27FC236}">
                <a16:creationId xmlns:a16="http://schemas.microsoft.com/office/drawing/2014/main" id="{F081AEE3-9CF2-4CFB-B270-F6C8AC82EFC4}"/>
              </a:ext>
            </a:extLst>
          </p:cNvPr>
          <p:cNvSpPr/>
          <p:nvPr/>
        </p:nvSpPr>
        <p:spPr>
          <a:xfrm>
            <a:off x="11701462" y="44411"/>
            <a:ext cx="490538" cy="45720"/>
          </a:xfrm>
          <a:prstGeom prst="rect">
            <a:avLst/>
          </a:prstGeom>
          <a:solidFill>
            <a:srgbClr val="BBE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aphicFrame>
        <p:nvGraphicFramePr>
          <p:cNvPr id="11" name="Table 10">
            <a:extLst>
              <a:ext uri="{FF2B5EF4-FFF2-40B4-BE49-F238E27FC236}">
                <a16:creationId xmlns:a16="http://schemas.microsoft.com/office/drawing/2014/main" id="{5B4197E7-656C-4DD5-8E79-B6D87E7F96EB}"/>
              </a:ext>
            </a:extLst>
          </p:cNvPr>
          <p:cNvGraphicFramePr>
            <a:graphicFrameLocks noGrp="1"/>
          </p:cNvGraphicFramePr>
          <p:nvPr>
            <p:extLst>
              <p:ext uri="{D42A27DB-BD31-4B8C-83A1-F6EECF244321}">
                <p14:modId xmlns:p14="http://schemas.microsoft.com/office/powerpoint/2010/main" val="1747142353"/>
              </p:ext>
            </p:extLst>
          </p:nvPr>
        </p:nvGraphicFramePr>
        <p:xfrm>
          <a:off x="3872894" y="727386"/>
          <a:ext cx="8306763" cy="6130613"/>
        </p:xfrm>
        <a:graphic>
          <a:graphicData uri="http://schemas.openxmlformats.org/drawingml/2006/table">
            <a:tbl>
              <a:tblPr firstRow="1" bandRow="1">
                <a:tableStyleId>{2D5ABB26-0587-4C30-8999-92F81FD0307C}</a:tableStyleId>
              </a:tblPr>
              <a:tblGrid>
                <a:gridCol w="2181780">
                  <a:extLst>
                    <a:ext uri="{9D8B030D-6E8A-4147-A177-3AD203B41FA5}">
                      <a16:colId xmlns:a16="http://schemas.microsoft.com/office/drawing/2014/main" val="223521185"/>
                    </a:ext>
                  </a:extLst>
                </a:gridCol>
                <a:gridCol w="1971601">
                  <a:extLst>
                    <a:ext uri="{9D8B030D-6E8A-4147-A177-3AD203B41FA5}">
                      <a16:colId xmlns:a16="http://schemas.microsoft.com/office/drawing/2014/main" val="936433249"/>
                    </a:ext>
                  </a:extLst>
                </a:gridCol>
                <a:gridCol w="2076691">
                  <a:extLst>
                    <a:ext uri="{9D8B030D-6E8A-4147-A177-3AD203B41FA5}">
                      <a16:colId xmlns:a16="http://schemas.microsoft.com/office/drawing/2014/main" val="4185683221"/>
                    </a:ext>
                  </a:extLst>
                </a:gridCol>
                <a:gridCol w="2076691">
                  <a:extLst>
                    <a:ext uri="{9D8B030D-6E8A-4147-A177-3AD203B41FA5}">
                      <a16:colId xmlns:a16="http://schemas.microsoft.com/office/drawing/2014/main" val="3920929804"/>
                    </a:ext>
                  </a:extLst>
                </a:gridCol>
              </a:tblGrid>
              <a:tr h="5733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bg1"/>
                          </a:solidFill>
                          <a:latin typeface="AvenirNext LT Pro Bold" panose="020B0804020202020204"/>
                          <a:ea typeface="+mn-ea"/>
                          <a:cs typeface="+mn-cs"/>
                        </a:rPr>
                        <a:t>ATTRIBUTE 	</a:t>
                      </a:r>
                    </a:p>
                  </a:txBody>
                  <a:tcPr anchor="ctr">
                    <a:lnR w="12700" cap="flat" cmpd="sng" algn="ctr">
                      <a:solidFill>
                        <a:schemeClr val="bg1"/>
                      </a:solidFill>
                      <a:prstDash val="solid"/>
                      <a:round/>
                      <a:headEnd type="none" w="med" len="med"/>
                      <a:tailEnd type="none" w="med" len="med"/>
                    </a:lnR>
                    <a:lnT w="38100" cap="flat" cmpd="sng" algn="ctr">
                      <a:solidFill>
                        <a:srgbClr val="BBE61A"/>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9ABAE"/>
                    </a:solidFill>
                  </a:tcPr>
                </a:tc>
                <a:tc>
                  <a:txBody>
                    <a:bodyPr/>
                    <a:lstStyle/>
                    <a:p>
                      <a:pPr algn="ctr">
                        <a:lnSpc>
                          <a:spcPct val="100000"/>
                        </a:lnSpc>
                      </a:pPr>
                      <a:r>
                        <a:rPr lang="en-US" sz="1400" b="1" i="0" u="none" strike="noStrike" kern="1200" baseline="0" dirty="0">
                          <a:solidFill>
                            <a:schemeClr val="bg1"/>
                          </a:solidFill>
                          <a:latin typeface="AvenirNext LT Pro Bold" panose="020B0804020202020204"/>
                          <a:ea typeface="+mn-ea"/>
                          <a:cs typeface="+mn-cs"/>
                        </a:rPr>
                        <a:t>DESCRIPTION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rgbClr val="BBE61A"/>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tc>
                  <a:txBody>
                    <a:bodyPr/>
                    <a:lstStyle/>
                    <a:p>
                      <a:pPr algn="ctr"/>
                      <a:r>
                        <a:rPr lang="en-US" sz="1400" b="1" i="0" u="none" strike="noStrike" kern="1200" baseline="0" dirty="0">
                          <a:solidFill>
                            <a:schemeClr val="bg1"/>
                          </a:solidFill>
                          <a:latin typeface="AvenirNext LT Pro Bold" panose="020B0804020202020204"/>
                          <a:ea typeface="+mn-ea"/>
                          <a:cs typeface="+mn-cs"/>
                        </a:rPr>
                        <a:t>ATTRIBUTE </a:t>
                      </a:r>
                      <a:endParaRPr lang="en-US" sz="1400" b="1" dirty="0">
                        <a:solidFill>
                          <a:schemeClr val="bg1"/>
                        </a:solidFill>
                        <a:latin typeface="AvenirNext LT Pro Bold" panose="020B0804020202020204"/>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rgbClr val="BBE61A"/>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9ABAE"/>
                    </a:solidFill>
                  </a:tcPr>
                </a:tc>
                <a:tc>
                  <a:txBody>
                    <a:bodyPr/>
                    <a:lstStyle/>
                    <a:p>
                      <a:pPr algn="ctr"/>
                      <a:r>
                        <a:rPr lang="en-US" sz="1400" b="1" i="0" u="none" strike="noStrike" kern="1200" baseline="0" dirty="0">
                          <a:solidFill>
                            <a:schemeClr val="bg1"/>
                          </a:solidFill>
                          <a:latin typeface="AvenirNext LT Pro Bold" panose="020B0804020202020204"/>
                          <a:ea typeface="+mn-ea"/>
                          <a:cs typeface="+mn-cs"/>
                        </a:rPr>
                        <a:t>DESCRIPTION </a:t>
                      </a:r>
                      <a:endParaRPr lang="en-US" sz="1400" b="1" dirty="0">
                        <a:solidFill>
                          <a:schemeClr val="bg1"/>
                        </a:solidFill>
                        <a:latin typeface="AvenirNext LT Pro Bold" panose="020B0804020202020204"/>
                      </a:endParaRPr>
                    </a:p>
                  </a:txBody>
                  <a:tcPr anchor="ctr">
                    <a:lnL w="12700" cap="flat" cmpd="sng" algn="ctr">
                      <a:solidFill>
                        <a:schemeClr val="bg1"/>
                      </a:solidFill>
                      <a:prstDash val="solid"/>
                      <a:round/>
                      <a:headEnd type="none" w="med" len="med"/>
                      <a:tailEnd type="none" w="med" len="med"/>
                    </a:lnL>
                    <a:lnT w="38100" cap="flat" cmpd="sng" algn="ctr">
                      <a:solidFill>
                        <a:srgbClr val="BBE61A"/>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044545843"/>
                  </a:ext>
                </a:extLst>
              </a:tr>
              <a:tr h="573365">
                <a:tc>
                  <a:txBody>
                    <a:bodyPr/>
                    <a:lstStyle/>
                    <a:p>
                      <a:pPr algn="just"/>
                      <a:r>
                        <a:rPr lang="en-US" sz="1400" b="0" i="0" u="none" strike="noStrike" kern="1200" baseline="0" dirty="0">
                          <a:solidFill>
                            <a:schemeClr val="bg1"/>
                          </a:solidFill>
                          <a:latin typeface="AvenirNext LT Pro Bold" panose="020B0804020202020204"/>
                          <a:ea typeface="+mn-ea"/>
                          <a:cs typeface="+mn-cs"/>
                        </a:rPr>
                        <a:t>Row Number 	</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pPr>
                      <a:r>
                        <a:rPr lang="en-US" sz="1400" b="0" i="0" u="none" strike="noStrike" kern="1200" baseline="0" dirty="0">
                          <a:solidFill>
                            <a:schemeClr val="bg1"/>
                          </a:solidFill>
                          <a:latin typeface="AvenirNext LT Pro Bold" panose="020B0804020202020204"/>
                          <a:ea typeface="+mn-ea"/>
                          <a:cs typeface="+mn-cs"/>
                        </a:rPr>
                        <a:t>Number of customers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tc>
                  <a:txBody>
                    <a:bodyPr/>
                    <a:lstStyle/>
                    <a:p>
                      <a:r>
                        <a:rPr lang="en-US" sz="1400" b="0" i="0" u="none" strike="noStrike" kern="1200" baseline="0" dirty="0">
                          <a:solidFill>
                            <a:schemeClr val="bg1"/>
                          </a:solidFill>
                          <a:latin typeface="AvenirNext LT Pro Bold" panose="020B0804020202020204"/>
                          <a:ea typeface="+mn-ea"/>
                          <a:cs typeface="+mn-cs"/>
                        </a:rPr>
                        <a:t>Surname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sz="1400" b="0" i="0" u="none" strike="noStrike" kern="1200" baseline="0" dirty="0">
                          <a:solidFill>
                            <a:schemeClr val="bg1"/>
                          </a:solidFill>
                          <a:latin typeface="AvenirNext LT Pro Bold" panose="020B0804020202020204"/>
                          <a:ea typeface="+mn-ea"/>
                          <a:cs typeface="+mn-cs"/>
                        </a:rPr>
                        <a:t>Customer name 	</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417021919"/>
                  </a:ext>
                </a:extLst>
              </a:tr>
              <a:tr h="782551">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bg1"/>
                          </a:solidFill>
                          <a:latin typeface="AvenirNext LT Pro Bold" panose="020B0804020202020204"/>
                          <a:ea typeface="+mn-ea"/>
                          <a:cs typeface="+mn-cs"/>
                        </a:rPr>
                        <a:t>Customer ID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AvenirNext LT Pro Bold" panose="020B0804020202020204"/>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pPr>
                      <a:r>
                        <a:rPr lang="en-US" sz="1400" b="0" i="0" u="none" strike="noStrike" kern="1200" baseline="0" dirty="0">
                          <a:solidFill>
                            <a:schemeClr val="bg1"/>
                          </a:solidFill>
                          <a:latin typeface="AvenirNext LT Pro Bold" panose="020B0804020202020204"/>
                          <a:ea typeface="+mn-ea"/>
                          <a:cs typeface="+mn-cs"/>
                        </a:rPr>
                        <a:t>ID of customer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tc>
                  <a:txBody>
                    <a:bodyPr/>
                    <a:lstStyle/>
                    <a:p>
                      <a:r>
                        <a:rPr lang="en-US" sz="1400" b="0" i="0" u="none" strike="noStrike" kern="1200" baseline="0" dirty="0" err="1">
                          <a:solidFill>
                            <a:schemeClr val="bg1"/>
                          </a:solidFill>
                          <a:latin typeface="AvenirNext LT Pro Bold" panose="020B0804020202020204"/>
                          <a:ea typeface="+mn-ea"/>
                          <a:cs typeface="+mn-cs"/>
                        </a:rPr>
                        <a:t>NumOfProducts</a:t>
                      </a:r>
                      <a:r>
                        <a:rPr lang="en-US" sz="1400" b="0" i="0" u="none" strike="noStrike" kern="1200" baseline="0" dirty="0">
                          <a:solidFill>
                            <a:schemeClr val="bg1"/>
                          </a:solidFill>
                          <a:latin typeface="AvenirNext LT Pro Bold" panose="020B0804020202020204"/>
                          <a:ea typeface="+mn-ea"/>
                          <a:cs typeface="+mn-cs"/>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sz="1400" b="0" i="0" u="none" strike="noStrike" kern="1200" baseline="0" dirty="0">
                          <a:solidFill>
                            <a:schemeClr val="bg1"/>
                          </a:solidFill>
                          <a:latin typeface="AvenirNext LT Pro Bold" panose="020B0804020202020204"/>
                          <a:ea typeface="+mn-ea"/>
                          <a:cs typeface="+mn-cs"/>
                        </a:rPr>
                        <a:t>No of products used by customer 	</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105959756"/>
                  </a:ext>
                </a:extLst>
              </a:tr>
              <a:tr h="809456">
                <a:tc>
                  <a:txBody>
                    <a:bodyPr/>
                    <a:lstStyle/>
                    <a:p>
                      <a:pPr algn="just"/>
                      <a:r>
                        <a:rPr lang="en-US" sz="1400" b="0" i="0" u="none" strike="noStrike" kern="1200" baseline="0" dirty="0">
                          <a:solidFill>
                            <a:schemeClr val="bg1"/>
                          </a:solidFill>
                          <a:latin typeface="AvenirNext LT Pro Bold" panose="020B0804020202020204"/>
                          <a:ea typeface="+mn-ea"/>
                          <a:cs typeface="+mn-cs"/>
                        </a:rPr>
                        <a:t>Credit Score 	</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bg1"/>
                          </a:solidFill>
                          <a:latin typeface="AvenirNext LT Pro Bold" panose="020B0804020202020204"/>
                          <a:ea typeface="+mn-ea"/>
                          <a:cs typeface="+mn-cs"/>
                        </a:rPr>
                        <a:t>Score of credit card usage 	</a:t>
                      </a:r>
                    </a:p>
                    <a:p>
                      <a:pPr algn="l">
                        <a:lnSpc>
                          <a:spcPct val="100000"/>
                        </a:lnSpc>
                      </a:pPr>
                      <a:r>
                        <a:rPr lang="en-US" sz="1400" b="0" i="0" u="none" strike="noStrike" kern="1200" baseline="0" dirty="0">
                          <a:solidFill>
                            <a:schemeClr val="bg1"/>
                          </a:solidFill>
                          <a:latin typeface="AvenirNext LT Pro Bold" panose="020B0804020202020204"/>
                          <a:ea typeface="+mn-ea"/>
                          <a:cs typeface="+mn-cs"/>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tc>
                  <a:txBody>
                    <a:bodyPr/>
                    <a:lstStyle/>
                    <a:p>
                      <a:r>
                        <a:rPr lang="en-US" sz="1400" b="0" i="0" u="none" strike="noStrike" kern="1200" baseline="0" dirty="0" err="1">
                          <a:solidFill>
                            <a:schemeClr val="bg1"/>
                          </a:solidFill>
                          <a:latin typeface="AvenirNext LT Pro Bold" panose="020B0804020202020204"/>
                          <a:ea typeface="+mn-ea"/>
                          <a:cs typeface="+mn-cs"/>
                        </a:rPr>
                        <a:t>HasCrCard</a:t>
                      </a:r>
                      <a:r>
                        <a:rPr lang="en-US" sz="1400" b="0" i="0" u="none" strike="noStrike" kern="1200" baseline="0" dirty="0">
                          <a:solidFill>
                            <a:schemeClr val="bg1"/>
                          </a:solidFill>
                          <a:latin typeface="AvenirNext LT Pro Bold" panose="020B0804020202020204"/>
                          <a:ea typeface="+mn-ea"/>
                          <a:cs typeface="+mn-cs"/>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sz="1400" b="0" i="0" u="none" strike="noStrike" kern="1200" baseline="0" dirty="0">
                          <a:solidFill>
                            <a:schemeClr val="bg1"/>
                          </a:solidFill>
                          <a:latin typeface="AvenirNext LT Pro Bold" panose="020B0804020202020204"/>
                          <a:ea typeface="+mn-ea"/>
                          <a:cs typeface="+mn-cs"/>
                        </a:rPr>
                        <a:t>If the customer has a credit card or not 	</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131417139"/>
                  </a:ext>
                </a:extLst>
              </a:tr>
              <a:tr h="782551">
                <a:tc>
                  <a:txBody>
                    <a:bodyPr/>
                    <a:lstStyle/>
                    <a:p>
                      <a:pPr algn="just"/>
                      <a:r>
                        <a:rPr lang="en-US" sz="1400" b="0" i="0" u="none" strike="noStrike" kern="1200" baseline="0" dirty="0">
                          <a:solidFill>
                            <a:schemeClr val="bg1"/>
                          </a:solidFill>
                          <a:latin typeface="AvenirNext LT Pro Bold" panose="020B0804020202020204"/>
                          <a:ea typeface="+mn-ea"/>
                          <a:cs typeface="+mn-cs"/>
                        </a:rPr>
                        <a:t>Geography 	</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pPr>
                      <a:r>
                        <a:rPr lang="en-US" sz="1400" b="0" i="0" u="none" strike="noStrike" kern="1200" baseline="0" dirty="0">
                          <a:solidFill>
                            <a:schemeClr val="bg1"/>
                          </a:solidFill>
                          <a:latin typeface="AvenirNext LT Pro Bold" panose="020B0804020202020204"/>
                          <a:ea typeface="+mn-ea"/>
                          <a:cs typeface="+mn-cs"/>
                        </a:rPr>
                        <a:t>Location of customer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tc>
                  <a:txBody>
                    <a:bodyPr/>
                    <a:lstStyle/>
                    <a:p>
                      <a:r>
                        <a:rPr lang="en-US" sz="1400" b="0" i="0" u="none" strike="noStrike" kern="1200" baseline="0" dirty="0" err="1">
                          <a:solidFill>
                            <a:schemeClr val="bg1"/>
                          </a:solidFill>
                          <a:latin typeface="AvenirNext LT Pro Bold" panose="020B0804020202020204"/>
                          <a:ea typeface="+mn-ea"/>
                          <a:cs typeface="+mn-cs"/>
                        </a:rPr>
                        <a:t>IsActiveMember</a:t>
                      </a:r>
                      <a:r>
                        <a:rPr lang="en-US" sz="1400" b="0" i="0" u="none" strike="noStrike" kern="1200" baseline="0" dirty="0">
                          <a:solidFill>
                            <a:schemeClr val="bg1"/>
                          </a:solidFill>
                          <a:latin typeface="AvenirNext LT Pro Bold" panose="020B0804020202020204"/>
                          <a:ea typeface="+mn-ea"/>
                          <a:cs typeface="+mn-cs"/>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sz="1400" b="0" i="0" u="none" strike="noStrike" kern="1200" baseline="0" dirty="0">
                          <a:solidFill>
                            <a:schemeClr val="bg1"/>
                          </a:solidFill>
                          <a:latin typeface="AvenirNext LT Pro Bold" panose="020B0804020202020204"/>
                          <a:ea typeface="+mn-ea"/>
                          <a:cs typeface="+mn-cs"/>
                        </a:rPr>
                        <a:t>Customer account is active or not 	</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675220373"/>
                  </a:ext>
                </a:extLst>
              </a:tr>
              <a:tr h="1017318">
                <a:tc>
                  <a:txBody>
                    <a:bodyPr/>
                    <a:lstStyle/>
                    <a:p>
                      <a:pPr algn="just"/>
                      <a:r>
                        <a:rPr lang="en-US" sz="1400" b="0" i="0" u="none" strike="noStrike" kern="1200" baseline="0" dirty="0">
                          <a:solidFill>
                            <a:schemeClr val="bg1"/>
                          </a:solidFill>
                          <a:latin typeface="AvenirNext LT Pro Bold" panose="020B0804020202020204"/>
                          <a:ea typeface="+mn-ea"/>
                          <a:cs typeface="+mn-cs"/>
                        </a:rPr>
                        <a:t>Gender 	</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pPr>
                      <a:r>
                        <a:rPr lang="en-US" sz="1400" b="0" i="0" u="none" strike="noStrike" kern="1200" baseline="0" dirty="0">
                          <a:solidFill>
                            <a:schemeClr val="bg1"/>
                          </a:solidFill>
                          <a:latin typeface="AvenirNext LT Pro Bold" panose="020B0804020202020204"/>
                          <a:ea typeface="+mn-ea"/>
                          <a:cs typeface="+mn-cs"/>
                        </a:rPr>
                        <a:t>Customer gender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tc>
                  <a:txBody>
                    <a:bodyPr/>
                    <a:lstStyle/>
                    <a:p>
                      <a:r>
                        <a:rPr lang="en-US" sz="1400" b="0" i="0" u="none" strike="noStrike" baseline="0">
                          <a:solidFill>
                            <a:schemeClr val="bg1"/>
                          </a:solidFill>
                          <a:latin typeface="AvenirNext LT Pro Bold" panose="020B0804020202020204"/>
                        </a:rPr>
                        <a:t>Estimated Salary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bg1"/>
                          </a:solidFill>
                          <a:latin typeface="AvenirNext LT Pro Bold" panose="020B0804020202020204"/>
                          <a:ea typeface="+mn-ea"/>
                          <a:cs typeface="+mn-cs"/>
                        </a:rPr>
                        <a:t>Estimated salary of the customer.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AvenirNext LT Pro Bold" panose="020B0804020202020204"/>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143261609"/>
                  </a:ext>
                </a:extLst>
              </a:tr>
              <a:tr h="782551">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bg1"/>
                          </a:solidFill>
                          <a:latin typeface="AvenirNext LT Pro Bold" panose="020B0804020202020204"/>
                          <a:ea typeface="+mn-ea"/>
                          <a:cs typeface="+mn-cs"/>
                        </a:rPr>
                        <a:t>Age </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pPr>
                      <a:r>
                        <a:rPr lang="en-US" sz="1400" b="0" i="0" u="none" strike="noStrike" kern="1200" baseline="0" dirty="0">
                          <a:solidFill>
                            <a:schemeClr val="bg1"/>
                          </a:solidFill>
                          <a:latin typeface="AvenirNext LT Pro Bold" panose="020B0804020202020204"/>
                          <a:ea typeface="+mn-ea"/>
                          <a:cs typeface="+mn-cs"/>
                        </a:rPr>
                        <a:t>Age of Customer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bg1"/>
                          </a:solidFill>
                          <a:latin typeface="AvenirNext LT Pro Bold" panose="020B0804020202020204"/>
                          <a:ea typeface="+mn-ea"/>
                          <a:cs typeface="+mn-cs"/>
                        </a:rPr>
                        <a:t>Exited 	</a:t>
                      </a:r>
                    </a:p>
                    <a:p>
                      <a:r>
                        <a:rPr lang="en-US" sz="1400" b="0" i="0" u="none" strike="noStrike" baseline="0" dirty="0">
                          <a:solidFill>
                            <a:schemeClr val="bg1"/>
                          </a:solidFill>
                          <a:latin typeface="AvenirNext LT Pro Bold" panose="020B0804020202020204"/>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sz="1400" b="0" i="0" u="none" strike="noStrike" kern="1200" baseline="0" dirty="0">
                          <a:solidFill>
                            <a:schemeClr val="bg1"/>
                          </a:solidFill>
                          <a:latin typeface="AvenirNext LT Pro Bold" panose="020B0804020202020204"/>
                          <a:ea typeface="+mn-ea"/>
                          <a:cs typeface="+mn-cs"/>
                        </a:rPr>
                        <a:t>Indicates customer leaved or not 	</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6957641"/>
                  </a:ext>
                </a:extLst>
              </a:tr>
              <a:tr h="809456">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bg1"/>
                          </a:solidFill>
                          <a:latin typeface="AvenirNext LT Pro Bold" panose="020B0804020202020204"/>
                          <a:ea typeface="+mn-ea"/>
                          <a:cs typeface="+mn-cs"/>
                        </a:rPr>
                        <a:t>Tenure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AvenirNext LT Pro Bold" panose="020B0804020202020204"/>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100000"/>
                        </a:lnSpc>
                      </a:pPr>
                      <a:r>
                        <a:rPr lang="en-US" sz="1400" b="0" i="0" u="none" strike="noStrike" kern="1200" baseline="0" dirty="0">
                          <a:solidFill>
                            <a:schemeClr val="bg1"/>
                          </a:solidFill>
                          <a:latin typeface="AvenirNext LT Pro Bold" panose="020B0804020202020204"/>
                          <a:ea typeface="+mn-ea"/>
                          <a:cs typeface="+mn-cs"/>
                        </a:rPr>
                        <a:t>The period of having the account in months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5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bg1"/>
                          </a:solidFill>
                          <a:latin typeface="AvenirNext LT Pro Bold" panose="020B0804020202020204"/>
                          <a:ea typeface="+mn-ea"/>
                          <a:cs typeface="+mn-cs"/>
                        </a:rPr>
                        <a:t>Balance </a:t>
                      </a:r>
                      <a:endParaRPr kumimoji="0" lang="en-US" sz="1400" b="0" i="0" u="none" strike="noStrike" kern="1200" cap="none" spc="0" normalizeH="0" baseline="0" noProof="0" dirty="0">
                        <a:ln>
                          <a:noFill/>
                        </a:ln>
                        <a:solidFill>
                          <a:schemeClr val="bg1"/>
                        </a:solidFill>
                        <a:effectLst/>
                        <a:uLnTx/>
                        <a:uFillTx/>
                        <a:latin typeface="AvenirNext LT Pro Bold" panose="020B08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bg1"/>
                          </a:solidFill>
                          <a:latin typeface="AvenirNext LT Pro Bold" panose="020B0804020202020204"/>
                          <a:ea typeface="+mn-ea"/>
                          <a:cs typeface="+mn-cs"/>
                        </a:rPr>
                        <a:t>Balance  Amount</a:t>
                      </a:r>
                      <a:endParaRPr kumimoji="0" lang="en-US" sz="1400" b="0" i="0" u="none" strike="noStrike" kern="1200" cap="none" spc="0" normalizeH="0" baseline="0" noProof="0" dirty="0">
                        <a:ln>
                          <a:noFill/>
                        </a:ln>
                        <a:solidFill>
                          <a:schemeClr val="bg1"/>
                        </a:solidFill>
                        <a:effectLst/>
                        <a:uLnTx/>
                        <a:uFillTx/>
                        <a:latin typeface="AvenirNext LT Pro Bold" panose="020B0804020202020204"/>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468400319"/>
                  </a:ext>
                </a:extLst>
              </a:tr>
            </a:tbl>
          </a:graphicData>
        </a:graphic>
      </p:graphicFrame>
      <p:sp>
        <p:nvSpPr>
          <p:cNvPr id="12" name="Rectangle 11">
            <a:extLst>
              <a:ext uri="{FF2B5EF4-FFF2-40B4-BE49-F238E27FC236}">
                <a16:creationId xmlns:a16="http://schemas.microsoft.com/office/drawing/2014/main" id="{3F2CA3DD-5E93-4887-A8D1-355EB87F487D}"/>
              </a:ext>
            </a:extLst>
          </p:cNvPr>
          <p:cNvSpPr/>
          <p:nvPr/>
        </p:nvSpPr>
        <p:spPr>
          <a:xfrm>
            <a:off x="-13250" y="-25575"/>
            <a:ext cx="3699277" cy="688357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9862CCBF-15B1-42D2-879B-5D540350BA3E}"/>
              </a:ext>
            </a:extLst>
          </p:cNvPr>
          <p:cNvGrpSpPr/>
          <p:nvPr/>
        </p:nvGrpSpPr>
        <p:grpSpPr>
          <a:xfrm>
            <a:off x="381234" y="1016541"/>
            <a:ext cx="693888" cy="725716"/>
            <a:chOff x="3390900" y="5051425"/>
            <a:chExt cx="346075" cy="361950"/>
          </a:xfrm>
          <a:solidFill>
            <a:srgbClr val="FFFFFF"/>
          </a:solidFill>
          <a:effectLst/>
        </p:grpSpPr>
        <p:sp>
          <p:nvSpPr>
            <p:cNvPr id="19" name="Freeform 1554">
              <a:extLst>
                <a:ext uri="{FF2B5EF4-FFF2-40B4-BE49-F238E27FC236}">
                  <a16:creationId xmlns:a16="http://schemas.microsoft.com/office/drawing/2014/main" id="{21A94A07-DE3F-4E5A-A630-515BF907F7F3}"/>
                </a:ext>
              </a:extLst>
            </p:cNvPr>
            <p:cNvSpPr>
              <a:spLocks noEditPoints="1"/>
            </p:cNvSpPr>
            <p:nvPr/>
          </p:nvSpPr>
          <p:spPr bwMode="auto">
            <a:xfrm>
              <a:off x="3390900" y="5051425"/>
              <a:ext cx="346075" cy="60325"/>
            </a:xfrm>
            <a:custGeom>
              <a:avLst/>
              <a:gdLst>
                <a:gd name="T0" fmla="*/ 90 w 92"/>
                <a:gd name="T1" fmla="*/ 16 h 16"/>
                <a:gd name="T2" fmla="*/ 2 w 92"/>
                <a:gd name="T3" fmla="*/ 16 h 16"/>
                <a:gd name="T4" fmla="*/ 0 w 92"/>
                <a:gd name="T5" fmla="*/ 14 h 16"/>
                <a:gd name="T6" fmla="*/ 0 w 92"/>
                <a:gd name="T7" fmla="*/ 2 h 16"/>
                <a:gd name="T8" fmla="*/ 2 w 92"/>
                <a:gd name="T9" fmla="*/ 0 h 16"/>
                <a:gd name="T10" fmla="*/ 90 w 92"/>
                <a:gd name="T11" fmla="*/ 0 h 16"/>
                <a:gd name="T12" fmla="*/ 92 w 92"/>
                <a:gd name="T13" fmla="*/ 2 h 16"/>
                <a:gd name="T14" fmla="*/ 92 w 92"/>
                <a:gd name="T15" fmla="*/ 14 h 16"/>
                <a:gd name="T16" fmla="*/ 90 w 92"/>
                <a:gd name="T17" fmla="*/ 16 h 16"/>
                <a:gd name="T18" fmla="*/ 4 w 92"/>
                <a:gd name="T19" fmla="*/ 12 h 16"/>
                <a:gd name="T20" fmla="*/ 88 w 92"/>
                <a:gd name="T21" fmla="*/ 12 h 16"/>
                <a:gd name="T22" fmla="*/ 88 w 92"/>
                <a:gd name="T23" fmla="*/ 4 h 16"/>
                <a:gd name="T24" fmla="*/ 4 w 92"/>
                <a:gd name="T25" fmla="*/ 4 h 16"/>
                <a:gd name="T26" fmla="*/ 4 w 92"/>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6">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555">
              <a:extLst>
                <a:ext uri="{FF2B5EF4-FFF2-40B4-BE49-F238E27FC236}">
                  <a16:creationId xmlns:a16="http://schemas.microsoft.com/office/drawing/2014/main" id="{66D70BE6-4950-4143-8110-06E71531C645}"/>
                </a:ext>
              </a:extLst>
            </p:cNvPr>
            <p:cNvSpPr>
              <a:spLocks/>
            </p:cNvSpPr>
            <p:nvPr/>
          </p:nvSpPr>
          <p:spPr bwMode="auto">
            <a:xfrm>
              <a:off x="3390900" y="5307013"/>
              <a:ext cx="346075" cy="15875"/>
            </a:xfrm>
            <a:custGeom>
              <a:avLst/>
              <a:gdLst>
                <a:gd name="T0" fmla="*/ 90 w 92"/>
                <a:gd name="T1" fmla="*/ 4 h 4"/>
                <a:gd name="T2" fmla="*/ 2 w 92"/>
                <a:gd name="T3" fmla="*/ 4 h 4"/>
                <a:gd name="T4" fmla="*/ 0 w 92"/>
                <a:gd name="T5" fmla="*/ 2 h 4"/>
                <a:gd name="T6" fmla="*/ 2 w 92"/>
                <a:gd name="T7" fmla="*/ 0 h 4"/>
                <a:gd name="T8" fmla="*/ 90 w 92"/>
                <a:gd name="T9" fmla="*/ 0 h 4"/>
                <a:gd name="T10" fmla="*/ 92 w 92"/>
                <a:gd name="T11" fmla="*/ 2 h 4"/>
                <a:gd name="T12" fmla="*/ 90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556">
              <a:extLst>
                <a:ext uri="{FF2B5EF4-FFF2-40B4-BE49-F238E27FC236}">
                  <a16:creationId xmlns:a16="http://schemas.microsoft.com/office/drawing/2014/main" id="{37B4B7F8-BB21-4769-98BB-4A456B34D3CE}"/>
                </a:ext>
              </a:extLst>
            </p:cNvPr>
            <p:cNvSpPr>
              <a:spLocks noEditPoints="1"/>
            </p:cNvSpPr>
            <p:nvPr/>
          </p:nvSpPr>
          <p:spPr bwMode="auto">
            <a:xfrm>
              <a:off x="3421063" y="5097463"/>
              <a:ext cx="285750" cy="225425"/>
            </a:xfrm>
            <a:custGeom>
              <a:avLst/>
              <a:gdLst>
                <a:gd name="T0" fmla="*/ 74 w 76"/>
                <a:gd name="T1" fmla="*/ 60 h 60"/>
                <a:gd name="T2" fmla="*/ 2 w 76"/>
                <a:gd name="T3" fmla="*/ 60 h 60"/>
                <a:gd name="T4" fmla="*/ 0 w 76"/>
                <a:gd name="T5" fmla="*/ 58 h 60"/>
                <a:gd name="T6" fmla="*/ 0 w 76"/>
                <a:gd name="T7" fmla="*/ 2 h 60"/>
                <a:gd name="T8" fmla="*/ 2 w 76"/>
                <a:gd name="T9" fmla="*/ 0 h 60"/>
                <a:gd name="T10" fmla="*/ 74 w 76"/>
                <a:gd name="T11" fmla="*/ 0 h 60"/>
                <a:gd name="T12" fmla="*/ 76 w 76"/>
                <a:gd name="T13" fmla="*/ 2 h 60"/>
                <a:gd name="T14" fmla="*/ 76 w 76"/>
                <a:gd name="T15" fmla="*/ 58 h 60"/>
                <a:gd name="T16" fmla="*/ 74 w 76"/>
                <a:gd name="T17" fmla="*/ 60 h 60"/>
                <a:gd name="T18" fmla="*/ 4 w 76"/>
                <a:gd name="T19" fmla="*/ 56 h 60"/>
                <a:gd name="T20" fmla="*/ 72 w 76"/>
                <a:gd name="T21" fmla="*/ 56 h 60"/>
                <a:gd name="T22" fmla="*/ 72 w 76"/>
                <a:gd name="T23" fmla="*/ 4 h 60"/>
                <a:gd name="T24" fmla="*/ 4 w 76"/>
                <a:gd name="T25" fmla="*/ 4 h 60"/>
                <a:gd name="T26" fmla="*/ 4 w 76"/>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6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Rectangle 1557">
              <a:extLst>
                <a:ext uri="{FF2B5EF4-FFF2-40B4-BE49-F238E27FC236}">
                  <a16:creationId xmlns:a16="http://schemas.microsoft.com/office/drawing/2014/main" id="{590039C6-85CA-488C-A046-D4250C1D055C}"/>
                </a:ext>
              </a:extLst>
            </p:cNvPr>
            <p:cNvSpPr>
              <a:spLocks noChangeArrowheads="1"/>
            </p:cNvSpPr>
            <p:nvPr/>
          </p:nvSpPr>
          <p:spPr bwMode="auto">
            <a:xfrm>
              <a:off x="3557588" y="5314950"/>
              <a:ext cx="142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558">
              <a:extLst>
                <a:ext uri="{FF2B5EF4-FFF2-40B4-BE49-F238E27FC236}">
                  <a16:creationId xmlns:a16="http://schemas.microsoft.com/office/drawing/2014/main" id="{9C459551-228E-4382-B9D3-BF4D9835DCBC}"/>
                </a:ext>
              </a:extLst>
            </p:cNvPr>
            <p:cNvSpPr>
              <a:spLocks noEditPoints="1"/>
            </p:cNvSpPr>
            <p:nvPr/>
          </p:nvSpPr>
          <p:spPr bwMode="auto">
            <a:xfrm>
              <a:off x="3533775" y="5353050"/>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559">
              <a:extLst>
                <a:ext uri="{FF2B5EF4-FFF2-40B4-BE49-F238E27FC236}">
                  <a16:creationId xmlns:a16="http://schemas.microsoft.com/office/drawing/2014/main" id="{1C29EDD4-BB65-4612-89BE-9B0857138770}"/>
                </a:ext>
              </a:extLst>
            </p:cNvPr>
            <p:cNvSpPr>
              <a:spLocks noEditPoints="1"/>
            </p:cNvSpPr>
            <p:nvPr/>
          </p:nvSpPr>
          <p:spPr bwMode="auto">
            <a:xfrm>
              <a:off x="3481388" y="5187950"/>
              <a:ext cx="46038" cy="104775"/>
            </a:xfrm>
            <a:custGeom>
              <a:avLst/>
              <a:gdLst>
                <a:gd name="T0" fmla="*/ 10 w 12"/>
                <a:gd name="T1" fmla="*/ 28 h 28"/>
                <a:gd name="T2" fmla="*/ 2 w 12"/>
                <a:gd name="T3" fmla="*/ 28 h 28"/>
                <a:gd name="T4" fmla="*/ 0 w 12"/>
                <a:gd name="T5" fmla="*/ 26 h 28"/>
                <a:gd name="T6" fmla="*/ 0 w 12"/>
                <a:gd name="T7" fmla="*/ 2 h 28"/>
                <a:gd name="T8" fmla="*/ 2 w 12"/>
                <a:gd name="T9" fmla="*/ 0 h 28"/>
                <a:gd name="T10" fmla="*/ 10 w 12"/>
                <a:gd name="T11" fmla="*/ 0 h 28"/>
                <a:gd name="T12" fmla="*/ 12 w 12"/>
                <a:gd name="T13" fmla="*/ 2 h 28"/>
                <a:gd name="T14" fmla="*/ 12 w 12"/>
                <a:gd name="T15" fmla="*/ 26 h 28"/>
                <a:gd name="T16" fmla="*/ 10 w 12"/>
                <a:gd name="T17" fmla="*/ 28 h 28"/>
                <a:gd name="T18" fmla="*/ 4 w 12"/>
                <a:gd name="T19" fmla="*/ 24 h 28"/>
                <a:gd name="T20" fmla="*/ 8 w 12"/>
                <a:gd name="T21" fmla="*/ 24 h 28"/>
                <a:gd name="T22" fmla="*/ 8 w 12"/>
                <a:gd name="T23" fmla="*/ 4 h 28"/>
                <a:gd name="T24" fmla="*/ 4 w 12"/>
                <a:gd name="T25" fmla="*/ 4 h 28"/>
                <a:gd name="T26" fmla="*/ 4 w 12"/>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8">
                  <a:moveTo>
                    <a:pt x="10" y="28"/>
                  </a:moveTo>
                  <a:cubicBezTo>
                    <a:pt x="2" y="28"/>
                    <a:pt x="2" y="28"/>
                    <a:pt x="2" y="28"/>
                  </a:cubicBezTo>
                  <a:cubicBezTo>
                    <a:pt x="1" y="28"/>
                    <a:pt x="0" y="27"/>
                    <a:pt x="0" y="26"/>
                  </a:cubicBezTo>
                  <a:cubicBezTo>
                    <a:pt x="0" y="2"/>
                    <a:pt x="0" y="2"/>
                    <a:pt x="0" y="2"/>
                  </a:cubicBezTo>
                  <a:cubicBezTo>
                    <a:pt x="0" y="1"/>
                    <a:pt x="1" y="0"/>
                    <a:pt x="2" y="0"/>
                  </a:cubicBezTo>
                  <a:cubicBezTo>
                    <a:pt x="10" y="0"/>
                    <a:pt x="10" y="0"/>
                    <a:pt x="10" y="0"/>
                  </a:cubicBezTo>
                  <a:cubicBezTo>
                    <a:pt x="11" y="0"/>
                    <a:pt x="12" y="1"/>
                    <a:pt x="12" y="2"/>
                  </a:cubicBezTo>
                  <a:cubicBezTo>
                    <a:pt x="12" y="26"/>
                    <a:pt x="12" y="26"/>
                    <a:pt x="12" y="26"/>
                  </a:cubicBezTo>
                  <a:cubicBezTo>
                    <a:pt x="12" y="27"/>
                    <a:pt x="11" y="28"/>
                    <a:pt x="10" y="28"/>
                  </a:cubicBezTo>
                  <a:close/>
                  <a:moveTo>
                    <a:pt x="4" y="24"/>
                  </a:moveTo>
                  <a:cubicBezTo>
                    <a:pt x="8" y="24"/>
                    <a:pt x="8" y="24"/>
                    <a:pt x="8" y="24"/>
                  </a:cubicBezTo>
                  <a:cubicBezTo>
                    <a:pt x="8" y="4"/>
                    <a:pt x="8" y="4"/>
                    <a:pt x="8" y="4"/>
                  </a:cubicBezTo>
                  <a:cubicBezTo>
                    <a:pt x="4" y="4"/>
                    <a:pt x="4" y="4"/>
                    <a:pt x="4" y="4"/>
                  </a:cubicBezTo>
                  <a:lnTo>
                    <a:pt x="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560">
              <a:extLst>
                <a:ext uri="{FF2B5EF4-FFF2-40B4-BE49-F238E27FC236}">
                  <a16:creationId xmlns:a16="http://schemas.microsoft.com/office/drawing/2014/main" id="{8A006F25-631B-47B9-9B4C-5A1EA4E8B0E8}"/>
                </a:ext>
              </a:extLst>
            </p:cNvPr>
            <p:cNvSpPr>
              <a:spLocks noEditPoints="1"/>
            </p:cNvSpPr>
            <p:nvPr/>
          </p:nvSpPr>
          <p:spPr bwMode="auto">
            <a:xfrm>
              <a:off x="3541713" y="5218113"/>
              <a:ext cx="44450" cy="74613"/>
            </a:xfrm>
            <a:custGeom>
              <a:avLst/>
              <a:gdLst>
                <a:gd name="T0" fmla="*/ 10 w 12"/>
                <a:gd name="T1" fmla="*/ 20 h 20"/>
                <a:gd name="T2" fmla="*/ 2 w 12"/>
                <a:gd name="T3" fmla="*/ 20 h 20"/>
                <a:gd name="T4" fmla="*/ 0 w 12"/>
                <a:gd name="T5" fmla="*/ 18 h 20"/>
                <a:gd name="T6" fmla="*/ 0 w 12"/>
                <a:gd name="T7" fmla="*/ 2 h 20"/>
                <a:gd name="T8" fmla="*/ 2 w 12"/>
                <a:gd name="T9" fmla="*/ 0 h 20"/>
                <a:gd name="T10" fmla="*/ 10 w 12"/>
                <a:gd name="T11" fmla="*/ 0 h 20"/>
                <a:gd name="T12" fmla="*/ 12 w 12"/>
                <a:gd name="T13" fmla="*/ 2 h 20"/>
                <a:gd name="T14" fmla="*/ 12 w 12"/>
                <a:gd name="T15" fmla="*/ 18 h 20"/>
                <a:gd name="T16" fmla="*/ 10 w 12"/>
                <a:gd name="T17" fmla="*/ 20 h 20"/>
                <a:gd name="T18" fmla="*/ 4 w 12"/>
                <a:gd name="T19" fmla="*/ 16 h 20"/>
                <a:gd name="T20" fmla="*/ 8 w 12"/>
                <a:gd name="T21" fmla="*/ 16 h 20"/>
                <a:gd name="T22" fmla="*/ 8 w 12"/>
                <a:gd name="T23" fmla="*/ 4 h 20"/>
                <a:gd name="T24" fmla="*/ 4 w 12"/>
                <a:gd name="T25" fmla="*/ 4 h 20"/>
                <a:gd name="T26" fmla="*/ 4 w 12"/>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0">
                  <a:moveTo>
                    <a:pt x="10" y="20"/>
                  </a:moveTo>
                  <a:cubicBezTo>
                    <a:pt x="2" y="20"/>
                    <a:pt x="2" y="20"/>
                    <a:pt x="2" y="20"/>
                  </a:cubicBezTo>
                  <a:cubicBezTo>
                    <a:pt x="1" y="20"/>
                    <a:pt x="0" y="19"/>
                    <a:pt x="0" y="18"/>
                  </a:cubicBezTo>
                  <a:cubicBezTo>
                    <a:pt x="0" y="2"/>
                    <a:pt x="0" y="2"/>
                    <a:pt x="0" y="2"/>
                  </a:cubicBezTo>
                  <a:cubicBezTo>
                    <a:pt x="0" y="1"/>
                    <a:pt x="1" y="0"/>
                    <a:pt x="2" y="0"/>
                  </a:cubicBezTo>
                  <a:cubicBezTo>
                    <a:pt x="10" y="0"/>
                    <a:pt x="10" y="0"/>
                    <a:pt x="10" y="0"/>
                  </a:cubicBezTo>
                  <a:cubicBezTo>
                    <a:pt x="11" y="0"/>
                    <a:pt x="12" y="1"/>
                    <a:pt x="12" y="2"/>
                  </a:cubicBezTo>
                  <a:cubicBezTo>
                    <a:pt x="12" y="18"/>
                    <a:pt x="12" y="18"/>
                    <a:pt x="12" y="18"/>
                  </a:cubicBezTo>
                  <a:cubicBezTo>
                    <a:pt x="12" y="19"/>
                    <a:pt x="11" y="20"/>
                    <a:pt x="10" y="20"/>
                  </a:cubicBezTo>
                  <a:close/>
                  <a:moveTo>
                    <a:pt x="4" y="16"/>
                  </a:moveTo>
                  <a:cubicBezTo>
                    <a:pt x="8" y="16"/>
                    <a:pt x="8" y="16"/>
                    <a:pt x="8" y="16"/>
                  </a:cubicBezTo>
                  <a:cubicBezTo>
                    <a:pt x="8" y="4"/>
                    <a:pt x="8" y="4"/>
                    <a:pt x="8" y="4"/>
                  </a:cubicBezTo>
                  <a:cubicBezTo>
                    <a:pt x="4" y="4"/>
                    <a:pt x="4" y="4"/>
                    <a:pt x="4" y="4"/>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1561">
              <a:extLst>
                <a:ext uri="{FF2B5EF4-FFF2-40B4-BE49-F238E27FC236}">
                  <a16:creationId xmlns:a16="http://schemas.microsoft.com/office/drawing/2014/main" id="{E3176AB0-582F-493E-AFE8-B960C5FDBA7C}"/>
                </a:ext>
              </a:extLst>
            </p:cNvPr>
            <p:cNvSpPr>
              <a:spLocks noEditPoints="1"/>
            </p:cNvSpPr>
            <p:nvPr/>
          </p:nvSpPr>
          <p:spPr bwMode="auto">
            <a:xfrm>
              <a:off x="3602038" y="5127625"/>
              <a:ext cx="44450" cy="165100"/>
            </a:xfrm>
            <a:custGeom>
              <a:avLst/>
              <a:gdLst>
                <a:gd name="T0" fmla="*/ 10 w 12"/>
                <a:gd name="T1" fmla="*/ 44 h 44"/>
                <a:gd name="T2" fmla="*/ 2 w 12"/>
                <a:gd name="T3" fmla="*/ 44 h 44"/>
                <a:gd name="T4" fmla="*/ 0 w 12"/>
                <a:gd name="T5" fmla="*/ 42 h 44"/>
                <a:gd name="T6" fmla="*/ 0 w 12"/>
                <a:gd name="T7" fmla="*/ 2 h 44"/>
                <a:gd name="T8" fmla="*/ 2 w 12"/>
                <a:gd name="T9" fmla="*/ 0 h 44"/>
                <a:gd name="T10" fmla="*/ 10 w 12"/>
                <a:gd name="T11" fmla="*/ 0 h 44"/>
                <a:gd name="T12" fmla="*/ 12 w 12"/>
                <a:gd name="T13" fmla="*/ 2 h 44"/>
                <a:gd name="T14" fmla="*/ 12 w 12"/>
                <a:gd name="T15" fmla="*/ 42 h 44"/>
                <a:gd name="T16" fmla="*/ 10 w 12"/>
                <a:gd name="T17" fmla="*/ 44 h 44"/>
                <a:gd name="T18" fmla="*/ 4 w 12"/>
                <a:gd name="T19" fmla="*/ 40 h 44"/>
                <a:gd name="T20" fmla="*/ 8 w 12"/>
                <a:gd name="T21" fmla="*/ 40 h 44"/>
                <a:gd name="T22" fmla="*/ 8 w 12"/>
                <a:gd name="T23" fmla="*/ 4 h 44"/>
                <a:gd name="T24" fmla="*/ 4 w 12"/>
                <a:gd name="T25" fmla="*/ 4 h 44"/>
                <a:gd name="T26" fmla="*/ 4 w 12"/>
                <a:gd name="T2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4">
                  <a:moveTo>
                    <a:pt x="10" y="44"/>
                  </a:moveTo>
                  <a:cubicBezTo>
                    <a:pt x="2" y="44"/>
                    <a:pt x="2" y="44"/>
                    <a:pt x="2" y="44"/>
                  </a:cubicBezTo>
                  <a:cubicBezTo>
                    <a:pt x="1" y="44"/>
                    <a:pt x="0" y="43"/>
                    <a:pt x="0" y="42"/>
                  </a:cubicBezTo>
                  <a:cubicBezTo>
                    <a:pt x="0" y="2"/>
                    <a:pt x="0" y="2"/>
                    <a:pt x="0" y="2"/>
                  </a:cubicBezTo>
                  <a:cubicBezTo>
                    <a:pt x="0" y="1"/>
                    <a:pt x="1" y="0"/>
                    <a:pt x="2" y="0"/>
                  </a:cubicBezTo>
                  <a:cubicBezTo>
                    <a:pt x="10" y="0"/>
                    <a:pt x="10" y="0"/>
                    <a:pt x="10" y="0"/>
                  </a:cubicBezTo>
                  <a:cubicBezTo>
                    <a:pt x="11" y="0"/>
                    <a:pt x="12" y="1"/>
                    <a:pt x="12" y="2"/>
                  </a:cubicBezTo>
                  <a:cubicBezTo>
                    <a:pt x="12" y="42"/>
                    <a:pt x="12" y="42"/>
                    <a:pt x="12" y="42"/>
                  </a:cubicBezTo>
                  <a:cubicBezTo>
                    <a:pt x="12" y="43"/>
                    <a:pt x="11" y="44"/>
                    <a:pt x="10" y="44"/>
                  </a:cubicBezTo>
                  <a:close/>
                  <a:moveTo>
                    <a:pt x="4" y="40"/>
                  </a:moveTo>
                  <a:cubicBezTo>
                    <a:pt x="8" y="40"/>
                    <a:pt x="8" y="40"/>
                    <a:pt x="8" y="40"/>
                  </a:cubicBezTo>
                  <a:cubicBezTo>
                    <a:pt x="8" y="4"/>
                    <a:pt x="8" y="4"/>
                    <a:pt x="8" y="4"/>
                  </a:cubicBezTo>
                  <a:cubicBezTo>
                    <a:pt x="4" y="4"/>
                    <a:pt x="4" y="4"/>
                    <a:pt x="4" y="4"/>
                  </a:cubicBezTo>
                  <a:lnTo>
                    <a:pt x="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1562">
              <a:extLst>
                <a:ext uri="{FF2B5EF4-FFF2-40B4-BE49-F238E27FC236}">
                  <a16:creationId xmlns:a16="http://schemas.microsoft.com/office/drawing/2014/main" id="{4E5B90F3-E050-4B77-9C5A-1924F6669957}"/>
                </a:ext>
              </a:extLst>
            </p:cNvPr>
            <p:cNvSpPr>
              <a:spLocks/>
            </p:cNvSpPr>
            <p:nvPr/>
          </p:nvSpPr>
          <p:spPr bwMode="auto">
            <a:xfrm>
              <a:off x="3451225" y="5127625"/>
              <a:ext cx="225425" cy="165100"/>
            </a:xfrm>
            <a:custGeom>
              <a:avLst/>
              <a:gdLst>
                <a:gd name="T0" fmla="*/ 58 w 60"/>
                <a:gd name="T1" fmla="*/ 44 h 44"/>
                <a:gd name="T2" fmla="*/ 2 w 60"/>
                <a:gd name="T3" fmla="*/ 44 h 44"/>
                <a:gd name="T4" fmla="*/ 0 w 60"/>
                <a:gd name="T5" fmla="*/ 42 h 44"/>
                <a:gd name="T6" fmla="*/ 0 w 60"/>
                <a:gd name="T7" fmla="*/ 2 h 44"/>
                <a:gd name="T8" fmla="*/ 2 w 60"/>
                <a:gd name="T9" fmla="*/ 0 h 44"/>
                <a:gd name="T10" fmla="*/ 4 w 60"/>
                <a:gd name="T11" fmla="*/ 2 h 44"/>
                <a:gd name="T12" fmla="*/ 4 w 60"/>
                <a:gd name="T13" fmla="*/ 40 h 44"/>
                <a:gd name="T14" fmla="*/ 58 w 60"/>
                <a:gd name="T15" fmla="*/ 40 h 44"/>
                <a:gd name="T16" fmla="*/ 60 w 60"/>
                <a:gd name="T17" fmla="*/ 42 h 44"/>
                <a:gd name="T18" fmla="*/ 58 w 6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4">
                  <a:moveTo>
                    <a:pt x="58" y="44"/>
                  </a:move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58" y="40"/>
                    <a:pt x="58" y="40"/>
                    <a:pt x="58" y="40"/>
                  </a:cubicBezTo>
                  <a:cubicBezTo>
                    <a:pt x="59" y="40"/>
                    <a:pt x="60" y="41"/>
                    <a:pt x="60" y="42"/>
                  </a:cubicBezTo>
                  <a:cubicBezTo>
                    <a:pt x="60" y="43"/>
                    <a:pt x="59" y="44"/>
                    <a:pt x="5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9" name="Rectangle 28"/>
          <p:cNvSpPr/>
          <p:nvPr/>
        </p:nvSpPr>
        <p:spPr>
          <a:xfrm>
            <a:off x="-79363" y="-24351"/>
            <a:ext cx="4737991" cy="769441"/>
          </a:xfrm>
          <a:prstGeom prst="rect">
            <a:avLst/>
          </a:prstGeom>
        </p:spPr>
        <p:txBody>
          <a:bodyPr wrap="square">
            <a:spAutoFit/>
          </a:bodyPr>
          <a:lstStyle/>
          <a:p>
            <a:r>
              <a:rPr lang="en-US" sz="4400" b="1" dirty="0">
                <a:solidFill>
                  <a:schemeClr val="bg1"/>
                </a:solidFill>
                <a:latin typeface="AvenirNext LT Pro Bold" panose="020B0804020202020204"/>
              </a:rPr>
              <a:t>  </a:t>
            </a:r>
            <a:r>
              <a:rPr lang="en-US" sz="3600" b="1" dirty="0">
                <a:solidFill>
                  <a:schemeClr val="bg1"/>
                </a:solidFill>
                <a:latin typeface="AvenirNext LT Pro Bold" panose="020B0804020202020204"/>
              </a:rPr>
              <a:t>Data  Description </a:t>
            </a:r>
          </a:p>
        </p:txBody>
      </p:sp>
      <p:sp>
        <p:nvSpPr>
          <p:cNvPr id="30" name="Title 1">
            <a:extLst>
              <a:ext uri="{FF2B5EF4-FFF2-40B4-BE49-F238E27FC236}">
                <a16:creationId xmlns:a16="http://schemas.microsoft.com/office/drawing/2014/main" id="{1E0389ED-5AFD-4C4F-A3D1-A30E350B7F52}"/>
              </a:ext>
            </a:extLst>
          </p:cNvPr>
          <p:cNvSpPr txBox="1">
            <a:spLocks/>
          </p:cNvSpPr>
          <p:nvPr/>
        </p:nvSpPr>
        <p:spPr>
          <a:xfrm>
            <a:off x="243068" y="1932957"/>
            <a:ext cx="3448399" cy="4431983"/>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AvenirNext LT Pro Bold" panose="020B0804020202020204"/>
              </a:rPr>
              <a:t>	The dataset for the study is called ‘</a:t>
            </a:r>
            <a:r>
              <a:rPr lang="en-US" sz="2000" b="1" dirty="0">
                <a:solidFill>
                  <a:schemeClr val="bg1"/>
                </a:solidFill>
                <a:latin typeface="AvenirNext LT Pro Bold" panose="020B0804020202020204"/>
              </a:rPr>
              <a:t>Bank Customer</a:t>
            </a:r>
            <a:r>
              <a:rPr lang="en-US" sz="2000" dirty="0">
                <a:solidFill>
                  <a:schemeClr val="bg1"/>
                </a:solidFill>
                <a:latin typeface="AvenirNext LT Pro Bold" panose="020B0804020202020204"/>
              </a:rPr>
              <a:t>” and is downloaded from Kaggle.com (Secondary data). Originally, the data was collected from an unknown bank with customers in France, Spain and Germany, and the aim of the study was to predict customer churn.</a:t>
            </a:r>
          </a:p>
          <a:p>
            <a:endParaRPr lang="en-US" sz="2000" b="1" dirty="0">
              <a:solidFill>
                <a:schemeClr val="bg1"/>
              </a:solidFill>
              <a:latin typeface="AvenirNext LT Pro Bold" panose="020B0804020202020204"/>
            </a:endParaRPr>
          </a:p>
          <a:p>
            <a:r>
              <a:rPr lang="en-US" sz="2000" b="1" dirty="0">
                <a:solidFill>
                  <a:schemeClr val="bg1"/>
                </a:solidFill>
                <a:latin typeface="AvenirNext LT Pro Bold" panose="020B0804020202020204"/>
              </a:rPr>
              <a:t>	</a:t>
            </a:r>
            <a:r>
              <a:rPr lang="en-US" sz="2000" dirty="0">
                <a:solidFill>
                  <a:schemeClr val="bg1"/>
                </a:solidFill>
                <a:latin typeface="AvenirNext LT Pro Bold" panose="020B0804020202020204"/>
              </a:rPr>
              <a:t>The data contains a total of 10000 observations with 14 variables, 1 dependent variable and 13 independent variables </a:t>
            </a:r>
            <a:endParaRPr lang="en-US" sz="2000" b="1" dirty="0">
              <a:solidFill>
                <a:schemeClr val="bg1"/>
              </a:solidFill>
              <a:latin typeface="AvenirNext LT Pro Bold" panose="020B0804020202020204"/>
            </a:endParaRPr>
          </a:p>
        </p:txBody>
      </p:sp>
      <p:graphicFrame>
        <p:nvGraphicFramePr>
          <p:cNvPr id="32" name="Table 31"/>
          <p:cNvGraphicFramePr>
            <a:graphicFrameLocks noGrp="1"/>
          </p:cNvGraphicFramePr>
          <p:nvPr>
            <p:extLst>
              <p:ext uri="{D42A27DB-BD31-4B8C-83A1-F6EECF244321}">
                <p14:modId xmlns:p14="http://schemas.microsoft.com/office/powerpoint/2010/main" val="2400687882"/>
              </p:ext>
            </p:extLst>
          </p:nvPr>
        </p:nvGraphicFramePr>
        <p:xfrm>
          <a:off x="14142720" y="2438400"/>
          <a:ext cx="208280" cy="365760"/>
        </p:xfrm>
        <a:graphic>
          <a:graphicData uri="http://schemas.openxmlformats.org/drawingml/2006/table">
            <a:tbl>
              <a:tblPr/>
              <a:tblGrid>
                <a:gridCol w="208280">
                  <a:extLst>
                    <a:ext uri="{9D8B030D-6E8A-4147-A177-3AD203B41FA5}">
                      <a16:colId xmlns:a16="http://schemas.microsoft.com/office/drawing/2014/main" val="2266030477"/>
                    </a:ext>
                  </a:extLst>
                </a:gridCol>
              </a:tblGrid>
              <a:tr h="0">
                <a:tc>
                  <a:txBody>
                    <a:bodyPr/>
                    <a:lstStyle/>
                    <a:p>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335834951"/>
                  </a:ext>
                </a:extLst>
              </a:tr>
            </a:tbl>
          </a:graphicData>
        </a:graphic>
      </p:graphicFrame>
    </p:spTree>
    <p:extLst>
      <p:ext uri="{BB962C8B-B14F-4D97-AF65-F5344CB8AC3E}">
        <p14:creationId xmlns:p14="http://schemas.microsoft.com/office/powerpoint/2010/main" val="1691780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91384"/>
            <a:ext cx="12205250" cy="6870788"/>
          </a:xfrm>
          <a:prstGeom prst="rect">
            <a:avLst/>
          </a:prstGeom>
        </p:spPr>
      </p:pic>
      <p:sp>
        <p:nvSpPr>
          <p:cNvPr id="5" name="Rectangle 4">
            <a:extLst>
              <a:ext uri="{FF2B5EF4-FFF2-40B4-BE49-F238E27FC236}">
                <a16:creationId xmlns:a16="http://schemas.microsoft.com/office/drawing/2014/main" id="{3BEAC49E-F9FB-104B-5B3B-38C288559E85}"/>
              </a:ext>
            </a:extLst>
          </p:cNvPr>
          <p:cNvSpPr/>
          <p:nvPr/>
        </p:nvSpPr>
        <p:spPr>
          <a:xfrm>
            <a:off x="-13250" y="1661158"/>
            <a:ext cx="12231750" cy="7802882"/>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latin typeface="Agency FB" panose="020B0503020202020204" pitchFamily="34" charset="0"/>
              </a:rPr>
              <a:t>Exploratory Data Analysis is a data analytics process to understand the data in depth and learn the different data characteristics, often with visual means. This allows you to get a better feel of your data and find useful patterns in it. </a:t>
            </a:r>
          </a:p>
          <a:p>
            <a:pPr algn="just"/>
            <a:endParaRPr lang="en-US" dirty="0"/>
          </a:p>
          <a:p>
            <a:pPr algn="just"/>
            <a:r>
              <a:rPr lang="en-US" sz="2000" b="1" i="1" dirty="0"/>
              <a:t>Below are the steps we will follow to reach our goal: </a:t>
            </a:r>
            <a:endParaRPr lang="en-US" sz="2000" b="1" dirty="0"/>
          </a:p>
          <a:p>
            <a:pPr algn="just"/>
            <a:endParaRPr lang="en-US" dirty="0"/>
          </a:p>
          <a:p>
            <a:endParaRPr lang="en-US" dirty="0"/>
          </a:p>
          <a:p>
            <a:r>
              <a:rPr lang="en-US" dirty="0"/>
              <a:t>1. Importing necessary Libraries                                                                                                                 5. Visualizing dataset </a:t>
            </a:r>
          </a:p>
          <a:p>
            <a:endParaRPr lang="en-US" dirty="0"/>
          </a:p>
          <a:p>
            <a:r>
              <a:rPr lang="en-US" dirty="0"/>
              <a:t>2. Loading and Reading dataset                                                                                                                 6. Splitting the data </a:t>
            </a:r>
          </a:p>
          <a:p>
            <a:r>
              <a:rPr lang="en-US" dirty="0"/>
              <a:t>                                                                                                                                                                            into train and test </a:t>
            </a:r>
          </a:p>
          <a:p>
            <a:r>
              <a:rPr lang="en-US" dirty="0"/>
              <a:t>3. Data Understanding                                                                                                                </a:t>
            </a:r>
          </a:p>
          <a:p>
            <a:r>
              <a:rPr lang="en-US" dirty="0"/>
              <a:t>									           7. Building Models </a:t>
            </a:r>
          </a:p>
          <a:p>
            <a:r>
              <a:rPr lang="en-US" dirty="0"/>
              <a:t>4. Preprocessing    </a:t>
            </a:r>
          </a:p>
          <a:p>
            <a:r>
              <a:rPr lang="en-US" dirty="0"/>
              <a:t>									           8. Save the Model </a:t>
            </a:r>
          </a:p>
          <a:p>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pic>
        <p:nvPicPr>
          <p:cNvPr id="8" name="Picture 7"/>
          <p:cNvPicPr>
            <a:picLocks noChangeAspect="1"/>
          </p:cNvPicPr>
          <p:nvPr/>
        </p:nvPicPr>
        <p:blipFill>
          <a:blip r:embed="rId5"/>
          <a:stretch>
            <a:fillRect/>
          </a:stretch>
        </p:blipFill>
        <p:spPr>
          <a:xfrm>
            <a:off x="3337982" y="3303855"/>
            <a:ext cx="5013960" cy="2833991"/>
          </a:xfrm>
          <a:prstGeom prst="rect">
            <a:avLst/>
          </a:prstGeom>
        </p:spPr>
      </p:pic>
      <p:sp>
        <p:nvSpPr>
          <p:cNvPr id="7" name="Rectangle 6"/>
          <p:cNvSpPr/>
          <p:nvPr/>
        </p:nvSpPr>
        <p:spPr>
          <a:xfrm>
            <a:off x="3337982" y="99237"/>
            <a:ext cx="5254965" cy="769441"/>
          </a:xfrm>
          <a:prstGeom prst="rect">
            <a:avLst/>
          </a:prstGeom>
        </p:spPr>
        <p:txBody>
          <a:bodyPr wrap="none">
            <a:spAutoFit/>
          </a:bodyPr>
          <a:lstStyle/>
          <a:p>
            <a:r>
              <a:rPr lang="en-US" sz="4400" b="1" dirty="0">
                <a:solidFill>
                  <a:schemeClr val="bg1"/>
                </a:solidFill>
                <a:latin typeface="AvenirNext LT Pro Bold"/>
              </a:rPr>
              <a:t>Exploratory Data Analysis </a:t>
            </a:r>
            <a:endParaRPr lang="en-US" sz="4400" dirty="0">
              <a:solidFill>
                <a:schemeClr val="bg1"/>
              </a:solidFill>
              <a:latin typeface="AvenirNext LT Pro Bold"/>
            </a:endParaRPr>
          </a:p>
        </p:txBody>
      </p:sp>
    </p:spTree>
    <p:extLst>
      <p:ext uri="{BB962C8B-B14F-4D97-AF65-F5344CB8AC3E}">
        <p14:creationId xmlns:p14="http://schemas.microsoft.com/office/powerpoint/2010/main" val="277632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91384"/>
            <a:ext cx="12205250" cy="6870788"/>
          </a:xfrm>
          <a:prstGeom prst="rect">
            <a:avLst/>
          </a:prstGeom>
        </p:spPr>
      </p:pic>
      <p:sp>
        <p:nvSpPr>
          <p:cNvPr id="5" name="Rectangle 4">
            <a:extLst>
              <a:ext uri="{FF2B5EF4-FFF2-40B4-BE49-F238E27FC236}">
                <a16:creationId xmlns:a16="http://schemas.microsoft.com/office/drawing/2014/main" id="{3BEAC49E-F9FB-104B-5B3B-38C288559E85}"/>
              </a:ext>
            </a:extLst>
          </p:cNvPr>
          <p:cNvSpPr/>
          <p:nvPr/>
        </p:nvSpPr>
        <p:spPr>
          <a:xfrm>
            <a:off x="13250" y="1615439"/>
            <a:ext cx="11904430" cy="4678681"/>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dirty="0"/>
          </a:p>
        </p:txBody>
      </p:sp>
      <p:sp>
        <p:nvSpPr>
          <p:cNvPr id="6" name="Rectangle 5"/>
          <p:cNvSpPr/>
          <p:nvPr/>
        </p:nvSpPr>
        <p:spPr>
          <a:xfrm>
            <a:off x="4024869" y="272533"/>
            <a:ext cx="3881191" cy="769441"/>
          </a:xfrm>
          <a:prstGeom prst="rect">
            <a:avLst/>
          </a:prstGeom>
        </p:spPr>
        <p:txBody>
          <a:bodyPr wrap="none">
            <a:spAutoFit/>
          </a:bodyPr>
          <a:lstStyle/>
          <a:p>
            <a:r>
              <a:rPr lang="en-US" sz="4400" b="1" dirty="0">
                <a:solidFill>
                  <a:schemeClr val="bg1"/>
                </a:solidFill>
                <a:latin typeface="AvenirNext LT Pro Bold"/>
              </a:rPr>
              <a:t>Visualizing dataset </a:t>
            </a:r>
            <a:endParaRPr lang="en-US" sz="4400" dirty="0">
              <a:solidFill>
                <a:schemeClr val="bg1"/>
              </a:solidFill>
              <a:latin typeface="AvenirNext LT Pro Bold"/>
            </a:endParaRPr>
          </a:p>
        </p:txBody>
      </p:sp>
      <p:pic>
        <p:nvPicPr>
          <p:cNvPr id="7" name="Picture 6"/>
          <p:cNvPicPr>
            <a:picLocks noChangeAspect="1"/>
          </p:cNvPicPr>
          <p:nvPr/>
        </p:nvPicPr>
        <p:blipFill>
          <a:blip r:embed="rId5"/>
          <a:stretch>
            <a:fillRect/>
          </a:stretch>
        </p:blipFill>
        <p:spPr>
          <a:xfrm>
            <a:off x="13249" y="994300"/>
            <a:ext cx="12165502" cy="2846588"/>
          </a:xfrm>
          <a:prstGeom prst="rect">
            <a:avLst/>
          </a:prstGeom>
        </p:spPr>
      </p:pic>
      <p:pic>
        <p:nvPicPr>
          <p:cNvPr id="8" name="Picture 7"/>
          <p:cNvPicPr>
            <a:picLocks noChangeAspect="1"/>
          </p:cNvPicPr>
          <p:nvPr/>
        </p:nvPicPr>
        <p:blipFill>
          <a:blip r:embed="rId6"/>
          <a:stretch>
            <a:fillRect/>
          </a:stretch>
        </p:blipFill>
        <p:spPr>
          <a:xfrm>
            <a:off x="-24647" y="3945060"/>
            <a:ext cx="12186167" cy="2706260"/>
          </a:xfrm>
          <a:prstGeom prst="rect">
            <a:avLst/>
          </a:prstGeom>
        </p:spPr>
      </p:pic>
    </p:spTree>
    <p:extLst>
      <p:ext uri="{BB962C8B-B14F-4D97-AF65-F5344CB8AC3E}">
        <p14:creationId xmlns:p14="http://schemas.microsoft.com/office/powerpoint/2010/main" val="3915685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91384"/>
            <a:ext cx="12205250" cy="6870788"/>
          </a:xfrm>
          <a:prstGeom prst="rect">
            <a:avLst/>
          </a:prstGeom>
        </p:spPr>
      </p:pic>
      <p:sp>
        <p:nvSpPr>
          <p:cNvPr id="5" name="Rectangle 4">
            <a:extLst>
              <a:ext uri="{FF2B5EF4-FFF2-40B4-BE49-F238E27FC236}">
                <a16:creationId xmlns:a16="http://schemas.microsoft.com/office/drawing/2014/main" id="{3BEAC49E-F9FB-104B-5B3B-38C288559E85}"/>
              </a:ext>
            </a:extLst>
          </p:cNvPr>
          <p:cNvSpPr/>
          <p:nvPr/>
        </p:nvSpPr>
        <p:spPr>
          <a:xfrm>
            <a:off x="13250" y="1615438"/>
            <a:ext cx="12192000" cy="1005526"/>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latin typeface="Agency FB" panose="020B0503020202020204" pitchFamily="34" charset="0"/>
              </a:rPr>
              <a:t>Power BI can help connect disparate data sets, transform and clean the data into a data model and create charts or graphs to provide visuals of the data. All of this can be shared with other Power BI users within the organization. </a:t>
            </a:r>
            <a:endParaRPr lang="en-US" dirty="0"/>
          </a:p>
          <a:p>
            <a:pPr algn="just"/>
            <a:endParaRPr lang="en-US" dirty="0"/>
          </a:p>
          <a:p>
            <a:pPr algn="just"/>
            <a:endParaRPr lang="en-US" dirty="0"/>
          </a:p>
        </p:txBody>
      </p:sp>
      <p:pic>
        <p:nvPicPr>
          <p:cNvPr id="6" name="Picture 5"/>
          <p:cNvPicPr>
            <a:picLocks noChangeAspect="1"/>
          </p:cNvPicPr>
          <p:nvPr/>
        </p:nvPicPr>
        <p:blipFill>
          <a:blip r:embed="rId5"/>
          <a:stretch>
            <a:fillRect/>
          </a:stretch>
        </p:blipFill>
        <p:spPr>
          <a:xfrm>
            <a:off x="1536192" y="269115"/>
            <a:ext cx="9132866" cy="1242152"/>
          </a:xfrm>
          <a:prstGeom prst="rect">
            <a:avLst/>
          </a:prstGeom>
        </p:spPr>
      </p:pic>
      <p:pic>
        <p:nvPicPr>
          <p:cNvPr id="7" name="Picture 6"/>
          <p:cNvPicPr>
            <a:picLocks noChangeAspect="1"/>
          </p:cNvPicPr>
          <p:nvPr/>
        </p:nvPicPr>
        <p:blipFill>
          <a:blip r:embed="rId6"/>
          <a:stretch>
            <a:fillRect/>
          </a:stretch>
        </p:blipFill>
        <p:spPr>
          <a:xfrm>
            <a:off x="1691640" y="2725135"/>
            <a:ext cx="8427720" cy="3627434"/>
          </a:xfrm>
          <a:prstGeom prst="rect">
            <a:avLst/>
          </a:prstGeom>
        </p:spPr>
      </p:pic>
    </p:spTree>
    <p:extLst>
      <p:ext uri="{BB962C8B-B14F-4D97-AF65-F5344CB8AC3E}">
        <p14:creationId xmlns:p14="http://schemas.microsoft.com/office/powerpoint/2010/main" val="1561940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91384"/>
            <a:ext cx="12205250" cy="6870788"/>
          </a:xfrm>
          <a:prstGeom prst="rect">
            <a:avLst/>
          </a:prstGeom>
        </p:spPr>
      </p:pic>
      <p:sp>
        <p:nvSpPr>
          <p:cNvPr id="5" name="Rectangle 4">
            <a:extLst>
              <a:ext uri="{FF2B5EF4-FFF2-40B4-BE49-F238E27FC236}">
                <a16:creationId xmlns:a16="http://schemas.microsoft.com/office/drawing/2014/main" id="{3BEAC49E-F9FB-104B-5B3B-38C288559E85}"/>
              </a:ext>
            </a:extLst>
          </p:cNvPr>
          <p:cNvSpPr/>
          <p:nvPr/>
        </p:nvSpPr>
        <p:spPr>
          <a:xfrm>
            <a:off x="-13250" y="6507479"/>
            <a:ext cx="11904430" cy="4404361"/>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dirty="0"/>
          </a:p>
        </p:txBody>
      </p:sp>
      <p:pic>
        <p:nvPicPr>
          <p:cNvPr id="6" name="Picture 5"/>
          <p:cNvPicPr>
            <a:picLocks noChangeAspect="1"/>
          </p:cNvPicPr>
          <p:nvPr/>
        </p:nvPicPr>
        <p:blipFill>
          <a:blip r:embed="rId5"/>
          <a:stretch>
            <a:fillRect/>
          </a:stretch>
        </p:blipFill>
        <p:spPr>
          <a:xfrm>
            <a:off x="66250" y="184105"/>
            <a:ext cx="12031965" cy="6518145"/>
          </a:xfrm>
          <a:prstGeom prst="rect">
            <a:avLst/>
          </a:prstGeom>
        </p:spPr>
      </p:pic>
    </p:spTree>
    <p:extLst>
      <p:ext uri="{BB962C8B-B14F-4D97-AF65-F5344CB8AC3E}">
        <p14:creationId xmlns:p14="http://schemas.microsoft.com/office/powerpoint/2010/main" val="3985100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4"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5" cstate="print">
            <a:alphaModFix amt="20000"/>
            <a:extLst>
              <a:ext uri="{28A0092B-C50C-407E-A947-70E740481C1C}">
                <a14:useLocalDpi xmlns:a14="http://schemas.microsoft.com/office/drawing/2010/main" val="0"/>
              </a:ext>
            </a:extLst>
          </a:blip>
          <a:srcRect r="756" b="1483"/>
          <a:stretch/>
        </p:blipFill>
        <p:spPr>
          <a:xfrm>
            <a:off x="-6846" y="91384"/>
            <a:ext cx="12275884" cy="6910550"/>
          </a:xfrm>
          <a:prstGeom prst="rect">
            <a:avLst/>
          </a:prstGeom>
        </p:spPr>
      </p:pic>
      <p:pic>
        <p:nvPicPr>
          <p:cNvPr id="6" name="Picture 5"/>
          <p:cNvPicPr>
            <a:picLocks noChangeAspect="1"/>
          </p:cNvPicPr>
          <p:nvPr/>
        </p:nvPicPr>
        <p:blipFill>
          <a:blip r:embed="rId6"/>
          <a:stretch>
            <a:fillRect/>
          </a:stretch>
        </p:blipFill>
        <p:spPr>
          <a:xfrm>
            <a:off x="163533" y="212051"/>
            <a:ext cx="11904538" cy="6485660"/>
          </a:xfrm>
          <a:prstGeom prst="rect">
            <a:avLst/>
          </a:prstGeom>
        </p:spPr>
      </p:pic>
    </p:spTree>
    <p:extLst>
      <p:ext uri="{BB962C8B-B14F-4D97-AF65-F5344CB8AC3E}">
        <p14:creationId xmlns:p14="http://schemas.microsoft.com/office/powerpoint/2010/main" val="3388808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91384"/>
            <a:ext cx="12205250" cy="6870788"/>
          </a:xfrm>
          <a:prstGeom prst="rect">
            <a:avLst/>
          </a:prstGeom>
        </p:spPr>
      </p:pic>
      <p:sp>
        <p:nvSpPr>
          <p:cNvPr id="5" name="Rectangle 4">
            <a:extLst>
              <a:ext uri="{FF2B5EF4-FFF2-40B4-BE49-F238E27FC236}">
                <a16:creationId xmlns:a16="http://schemas.microsoft.com/office/drawing/2014/main" id="{3BEAC49E-F9FB-104B-5B3B-38C288559E85}"/>
              </a:ext>
            </a:extLst>
          </p:cNvPr>
          <p:cNvSpPr/>
          <p:nvPr/>
        </p:nvSpPr>
        <p:spPr>
          <a:xfrm>
            <a:off x="-13250" y="1524000"/>
            <a:ext cx="11930930" cy="4495800"/>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000" dirty="0">
                <a:latin typeface="AvenirNext LT Pro Bold"/>
              </a:rPr>
              <a:t>•   There is 20%(2037) of customer are churned from the Bank. Remaining 80% </a:t>
            </a:r>
          </a:p>
          <a:p>
            <a:pPr algn="just">
              <a:lnSpc>
                <a:spcPct val="150000"/>
              </a:lnSpc>
            </a:pPr>
            <a:r>
              <a:rPr lang="en-US" sz="2000" dirty="0">
                <a:latin typeface="AvenirNext LT Pro Bold"/>
              </a:rPr>
              <a:t>      of customer are continue the service, </a:t>
            </a:r>
          </a:p>
          <a:p>
            <a:pPr marL="342900" indent="-342900" algn="just">
              <a:lnSpc>
                <a:spcPct val="150000"/>
              </a:lnSpc>
              <a:buFont typeface="Arial" panose="020B0604020202020204" pitchFamily="34" charset="0"/>
              <a:buChar char="•"/>
            </a:pPr>
            <a:r>
              <a:rPr lang="en-US" sz="2000" dirty="0">
                <a:latin typeface="AvenirNext LT Pro Bold"/>
              </a:rPr>
              <a:t>The Client more Concentrate to the Geography feature, as France and Germany Country People are Churned more than Spain .</a:t>
            </a:r>
          </a:p>
          <a:p>
            <a:pPr algn="just">
              <a:lnSpc>
                <a:spcPct val="150000"/>
              </a:lnSpc>
            </a:pPr>
            <a:r>
              <a:rPr lang="en-US" sz="2000" dirty="0">
                <a:latin typeface="AvenirNext LT Pro Bold"/>
              </a:rPr>
              <a:t>      The Client can give  new Offer Or some discounts to the Customer. </a:t>
            </a:r>
          </a:p>
          <a:p>
            <a:pPr algn="just">
              <a:lnSpc>
                <a:spcPct val="150000"/>
              </a:lnSpc>
            </a:pPr>
            <a:r>
              <a:rPr lang="en-US" sz="2000" dirty="0">
                <a:latin typeface="AvenirNext LT Pro Bold"/>
              </a:rPr>
              <a:t>•     As compatibility Female are little more Churned than Males </a:t>
            </a:r>
          </a:p>
          <a:p>
            <a:pPr algn="just">
              <a:lnSpc>
                <a:spcPct val="150000"/>
              </a:lnSpc>
            </a:pPr>
            <a:r>
              <a:rPr lang="en-US" sz="2000" dirty="0">
                <a:latin typeface="AvenirNext LT Pro Bold"/>
              </a:rPr>
              <a:t>•     If, Credit card Holder are Churned, the Service is not Good, So the Client Should Change the Service, </a:t>
            </a:r>
          </a:p>
          <a:p>
            <a:pPr algn="just">
              <a:lnSpc>
                <a:spcPct val="150000"/>
              </a:lnSpc>
            </a:pPr>
            <a:r>
              <a:rPr lang="en-US" sz="2000" dirty="0">
                <a:latin typeface="AvenirNext LT Pro Bold"/>
              </a:rPr>
              <a:t>       or give Special  Discount from a Credit Card Holder. </a:t>
            </a:r>
          </a:p>
          <a:p>
            <a:pPr algn="just">
              <a:lnSpc>
                <a:spcPct val="150000"/>
              </a:lnSpc>
            </a:pPr>
            <a:r>
              <a:rPr lang="en-US" sz="2000" dirty="0">
                <a:latin typeface="AvenirNext LT Pro Bold"/>
              </a:rPr>
              <a:t>•    If Number of Product is 1 , the Customer are not ready to buy the products, If the Customer are brought the </a:t>
            </a:r>
          </a:p>
          <a:p>
            <a:pPr algn="just">
              <a:lnSpc>
                <a:spcPct val="150000"/>
              </a:lnSpc>
            </a:pPr>
            <a:r>
              <a:rPr lang="en-US" sz="2000" dirty="0">
                <a:latin typeface="AvenirNext LT Pro Bold"/>
              </a:rPr>
              <a:t>      Product-1  those Customers are Churned. </a:t>
            </a:r>
          </a:p>
          <a:p>
            <a:pPr algn="just">
              <a:lnSpc>
                <a:spcPct val="150000"/>
              </a:lnSpc>
            </a:pPr>
            <a:r>
              <a:rPr lang="en-US" sz="2000" dirty="0">
                <a:latin typeface="AvenirNext LT Pro Bold"/>
              </a:rPr>
              <a:t>•   Tenure looking Normal, and if non-Active Customer are Churned </a:t>
            </a:r>
          </a:p>
        </p:txBody>
      </p:sp>
      <p:sp>
        <p:nvSpPr>
          <p:cNvPr id="6" name="Rectangle 5"/>
          <p:cNvSpPr/>
          <p:nvPr/>
        </p:nvSpPr>
        <p:spPr>
          <a:xfrm>
            <a:off x="274320" y="274320"/>
            <a:ext cx="3243480" cy="769441"/>
          </a:xfrm>
          <a:prstGeom prst="rect">
            <a:avLst/>
          </a:prstGeom>
        </p:spPr>
        <p:txBody>
          <a:bodyPr wrap="square">
            <a:spAutoFit/>
          </a:bodyPr>
          <a:lstStyle/>
          <a:p>
            <a:r>
              <a:rPr lang="en-US" sz="4400" b="1" dirty="0">
                <a:solidFill>
                  <a:schemeClr val="bg1"/>
                </a:solidFill>
                <a:latin typeface="AvenirNext LT Pro Bold"/>
              </a:rPr>
              <a:t>Observation  </a:t>
            </a:r>
            <a:endParaRPr lang="en-US" sz="4400" dirty="0">
              <a:solidFill>
                <a:schemeClr val="bg1"/>
              </a:solidFill>
              <a:latin typeface="AvenirNext LT Pro Bold"/>
            </a:endParaRPr>
          </a:p>
        </p:txBody>
      </p:sp>
      <p:pic>
        <p:nvPicPr>
          <p:cNvPr id="7" name="Picture 6"/>
          <p:cNvPicPr>
            <a:picLocks noChangeAspect="1"/>
          </p:cNvPicPr>
          <p:nvPr/>
        </p:nvPicPr>
        <p:blipFill>
          <a:blip r:embed="rId5"/>
          <a:stretch>
            <a:fillRect/>
          </a:stretch>
        </p:blipFill>
        <p:spPr>
          <a:xfrm>
            <a:off x="9212480" y="274320"/>
            <a:ext cx="2705200" cy="1947271"/>
          </a:xfrm>
          <a:prstGeom prst="rect">
            <a:avLst/>
          </a:prstGeom>
        </p:spPr>
      </p:pic>
    </p:spTree>
    <p:extLst>
      <p:ext uri="{BB962C8B-B14F-4D97-AF65-F5344CB8AC3E}">
        <p14:creationId xmlns:p14="http://schemas.microsoft.com/office/powerpoint/2010/main" val="2570054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1000">
              <a:srgbClr val="2EF4E0">
                <a:alpha val="27000"/>
              </a:srgbClr>
            </a:gs>
            <a:gs pos="100000">
              <a:srgbClr val="012F3B">
                <a:alpha val="12000"/>
              </a:srgbClr>
            </a:gs>
          </a:gsLst>
          <a:lin ang="0" scaled="1"/>
        </a:gradFill>
        <a:effectLst/>
      </p:bgPr>
    </p:bg>
    <p:spTree>
      <p:nvGrpSpPr>
        <p:cNvPr id="1" name=""/>
        <p:cNvGrpSpPr/>
        <p:nvPr/>
      </p:nvGrpSpPr>
      <p:grpSpPr>
        <a:xfrm>
          <a:off x="0" y="0"/>
          <a:ext cx="0" cy="0"/>
          <a:chOff x="0" y="0"/>
          <a:chExt cx="0" cy="0"/>
        </a:xfrm>
      </p:grpSpPr>
      <p:sp>
        <p:nvSpPr>
          <p:cNvPr id="2" name="Oval 1"/>
          <p:cNvSpPr/>
          <p:nvPr/>
        </p:nvSpPr>
        <p:spPr>
          <a:xfrm>
            <a:off x="333094" y="1893111"/>
            <a:ext cx="3174980" cy="3297703"/>
          </a:xfrm>
          <a:prstGeom prst="ellipse">
            <a:avLst/>
          </a:prstGeom>
          <a:solidFill>
            <a:srgbClr val="0626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36682271-77AC-2B31-1415-3FDDF5E0460A}"/>
              </a:ext>
            </a:extLst>
          </p:cNvPr>
          <p:cNvSpPr/>
          <p:nvPr/>
        </p:nvSpPr>
        <p:spPr>
          <a:xfrm>
            <a:off x="0" y="-1"/>
            <a:ext cx="12192000" cy="6858000"/>
          </a:xfrm>
          <a:prstGeom prst="rect">
            <a:avLst/>
          </a:prstGeom>
          <a:gradFill>
            <a:gsLst>
              <a:gs pos="0">
                <a:srgbClr val="042568"/>
              </a:gs>
              <a:gs pos="100000">
                <a:srgbClr val="0C5C8D"/>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sp>
        <p:nvSpPr>
          <p:cNvPr id="82" name="Freeform: Shape 81">
            <a:extLst>
              <a:ext uri="{FF2B5EF4-FFF2-40B4-BE49-F238E27FC236}">
                <a16:creationId xmlns:a16="http://schemas.microsoft.com/office/drawing/2014/main" id="{923C5783-3683-C541-E792-40377F40043C}"/>
              </a:ext>
            </a:extLst>
          </p:cNvPr>
          <p:cNvSpPr/>
          <p:nvPr/>
        </p:nvSpPr>
        <p:spPr>
          <a:xfrm>
            <a:off x="0" y="1815872"/>
            <a:ext cx="12192000" cy="4771292"/>
          </a:xfrm>
          <a:custGeom>
            <a:avLst/>
            <a:gdLst>
              <a:gd name="connsiteX0" fmla="*/ 2255520 w 12192000"/>
              <a:gd name="connsiteY0" fmla="*/ 0 h 4771292"/>
              <a:gd name="connsiteX1" fmla="*/ 12192000 w 12192000"/>
              <a:gd name="connsiteY1" fmla="*/ 0 h 4771292"/>
              <a:gd name="connsiteX2" fmla="*/ 12192000 w 12192000"/>
              <a:gd name="connsiteY2" fmla="*/ 4771292 h 4771292"/>
              <a:gd name="connsiteX3" fmla="*/ 0 w 12192000"/>
              <a:gd name="connsiteY3" fmla="*/ 4771292 h 4771292"/>
              <a:gd name="connsiteX4" fmla="*/ 0 w 12192000"/>
              <a:gd name="connsiteY4" fmla="*/ 4766483 h 4771292"/>
              <a:gd name="connsiteX5" fmla="*/ 1882080 w 12192000"/>
              <a:gd name="connsiteY5" fmla="*/ 4766483 h 4771292"/>
              <a:gd name="connsiteX6" fmla="*/ 2255520 w 12192000"/>
              <a:gd name="connsiteY6" fmla="*/ 4766483 h 4771292"/>
              <a:gd name="connsiteX7" fmla="*/ 2255520 w 12192000"/>
              <a:gd name="connsiteY7" fmla="*/ 4734392 h 4771292"/>
              <a:gd name="connsiteX8" fmla="*/ 2362741 w 12192000"/>
              <a:gd name="connsiteY8" fmla="*/ 4718029 h 4771292"/>
              <a:gd name="connsiteX9" fmla="*/ 4267081 w 12192000"/>
              <a:gd name="connsiteY9" fmla="*/ 2381483 h 4771292"/>
              <a:gd name="connsiteX10" fmla="*/ 2362741 w 12192000"/>
              <a:gd name="connsiteY10" fmla="*/ 44938 h 4771292"/>
              <a:gd name="connsiteX11" fmla="*/ 2255520 w 12192000"/>
              <a:gd name="connsiteY11" fmla="*/ 28574 h 4771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771292">
                <a:moveTo>
                  <a:pt x="2255520" y="0"/>
                </a:moveTo>
                <a:lnTo>
                  <a:pt x="12192000" y="0"/>
                </a:lnTo>
                <a:lnTo>
                  <a:pt x="12192000" y="4771292"/>
                </a:lnTo>
                <a:lnTo>
                  <a:pt x="0" y="4771292"/>
                </a:lnTo>
                <a:lnTo>
                  <a:pt x="0" y="4766483"/>
                </a:lnTo>
                <a:lnTo>
                  <a:pt x="1882080" y="4766483"/>
                </a:lnTo>
                <a:lnTo>
                  <a:pt x="2255520" y="4766483"/>
                </a:lnTo>
                <a:lnTo>
                  <a:pt x="2255520" y="4734392"/>
                </a:lnTo>
                <a:lnTo>
                  <a:pt x="2362741" y="4718029"/>
                </a:lnTo>
                <a:cubicBezTo>
                  <a:pt x="3449545" y="4495636"/>
                  <a:pt x="4267081" y="3534032"/>
                  <a:pt x="4267081" y="2381483"/>
                </a:cubicBezTo>
                <a:cubicBezTo>
                  <a:pt x="4267081" y="1228934"/>
                  <a:pt x="3449545" y="267330"/>
                  <a:pt x="2362741" y="44938"/>
                </a:cubicBezTo>
                <a:lnTo>
                  <a:pt x="2255520" y="28574"/>
                </a:lnTo>
                <a:close/>
              </a:path>
            </a:pathLst>
          </a:cu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112C5B0B-BE9F-C335-725F-DB29C7D4A2BF}"/>
              </a:ext>
            </a:extLst>
          </p:cNvPr>
          <p:cNvGrpSpPr/>
          <p:nvPr/>
        </p:nvGrpSpPr>
        <p:grpSpPr>
          <a:xfrm rot="16200000">
            <a:off x="376392" y="-1057497"/>
            <a:ext cx="517484" cy="1270268"/>
            <a:chOff x="12681679" y="524656"/>
            <a:chExt cx="1109272" cy="2722934"/>
          </a:xfrm>
        </p:grpSpPr>
        <p:sp>
          <p:nvSpPr>
            <p:cNvPr id="5" name="Oval 4">
              <a:extLst>
                <a:ext uri="{FF2B5EF4-FFF2-40B4-BE49-F238E27FC236}">
                  <a16:creationId xmlns:a16="http://schemas.microsoft.com/office/drawing/2014/main" id="{EA8ADDAD-293B-5F9C-69AE-96E35462D019}"/>
                </a:ext>
              </a:extLst>
            </p:cNvPr>
            <p:cNvSpPr/>
            <p:nvPr/>
          </p:nvSpPr>
          <p:spPr>
            <a:xfrm>
              <a:off x="12681679" y="524656"/>
              <a:ext cx="1109272" cy="1109272"/>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8A241D74-2801-A91B-D8A7-22E58A98E137}"/>
                </a:ext>
              </a:extLst>
            </p:cNvPr>
            <p:cNvSpPr/>
            <p:nvPr/>
          </p:nvSpPr>
          <p:spPr>
            <a:xfrm>
              <a:off x="12681679" y="1331487"/>
              <a:ext cx="1109272" cy="1109272"/>
            </a:xfrm>
            <a:prstGeom prst="ellipse">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BC62541E-442C-573D-11CA-15BEFB2D3034}"/>
                </a:ext>
              </a:extLst>
            </p:cNvPr>
            <p:cNvSpPr/>
            <p:nvPr/>
          </p:nvSpPr>
          <p:spPr>
            <a:xfrm>
              <a:off x="12681679" y="2138318"/>
              <a:ext cx="1109272" cy="1109272"/>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Title 20">
            <a:extLst>
              <a:ext uri="{FF2B5EF4-FFF2-40B4-BE49-F238E27FC236}">
                <a16:creationId xmlns:a16="http://schemas.microsoft.com/office/drawing/2014/main" id="{EF7BC3FF-462A-BD6B-58BF-8CC31B966184}"/>
              </a:ext>
            </a:extLst>
          </p:cNvPr>
          <p:cNvSpPr>
            <a:spLocks noGrp="1"/>
          </p:cNvSpPr>
          <p:nvPr>
            <p:ph type="title"/>
          </p:nvPr>
        </p:nvSpPr>
        <p:spPr>
          <a:xfrm>
            <a:off x="838200" y="365124"/>
            <a:ext cx="10515600" cy="1325563"/>
          </a:xfrm>
        </p:spPr>
        <p:txBody>
          <a:bodyPr/>
          <a:lstStyle/>
          <a:p>
            <a:r>
              <a:rPr lang="en-US" dirty="0">
                <a:solidFill>
                  <a:schemeClr val="bg1"/>
                </a:solidFill>
                <a:latin typeface="AvenirNext LT Pro Bold" panose="020B0804020202020204" pitchFamily="34" charset="0"/>
              </a:rPr>
              <a:t>Abstract</a:t>
            </a:r>
            <a:endParaRPr lang="en-ID" dirty="0">
              <a:solidFill>
                <a:schemeClr val="bg1"/>
              </a:solidFill>
              <a:latin typeface="AvenirNext LT Pro Bold" panose="020B0804020202020204" pitchFamily="34" charset="0"/>
            </a:endParaRPr>
          </a:p>
        </p:txBody>
      </p:sp>
      <p:sp>
        <p:nvSpPr>
          <p:cNvPr id="24" name="Oval 23">
            <a:extLst>
              <a:ext uri="{FF2B5EF4-FFF2-40B4-BE49-F238E27FC236}">
                <a16:creationId xmlns:a16="http://schemas.microsoft.com/office/drawing/2014/main" id="{A053A009-2B7F-899C-B688-7B6F9E2D34F0}"/>
              </a:ext>
            </a:extLst>
          </p:cNvPr>
          <p:cNvSpPr/>
          <p:nvPr/>
        </p:nvSpPr>
        <p:spPr>
          <a:xfrm>
            <a:off x="10228272" y="1273663"/>
            <a:ext cx="539688" cy="539688"/>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0A6EF532-F19D-1BBC-D32A-74868D2EAA2C}"/>
              </a:ext>
            </a:extLst>
          </p:cNvPr>
          <p:cNvSpPr txBox="1">
            <a:spLocks/>
          </p:cNvSpPr>
          <p:nvPr/>
        </p:nvSpPr>
        <p:spPr>
          <a:xfrm>
            <a:off x="6748848" y="1907100"/>
            <a:ext cx="4604951" cy="821649"/>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j-cs"/>
              </a:rPr>
              <a:t>The development of the Bank Customer depends on its valuable Customers. So Customers Churn Analysis need to Customer’s Whether they are at risk of Leaving or Retaining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j-cs"/>
            </a:endParaRPr>
          </a:p>
        </p:txBody>
      </p:sp>
      <p:sp>
        <p:nvSpPr>
          <p:cNvPr id="11" name="Title 1">
            <a:extLst>
              <a:ext uri="{FF2B5EF4-FFF2-40B4-BE49-F238E27FC236}">
                <a16:creationId xmlns:a16="http://schemas.microsoft.com/office/drawing/2014/main" id="{D1008F53-C8C9-C2E4-763F-EAAED29DCAFD}"/>
              </a:ext>
            </a:extLst>
          </p:cNvPr>
          <p:cNvSpPr txBox="1">
            <a:spLocks/>
          </p:cNvSpPr>
          <p:nvPr/>
        </p:nvSpPr>
        <p:spPr>
          <a:xfrm>
            <a:off x="6748849" y="5209100"/>
            <a:ext cx="4236720" cy="821649"/>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j-cs"/>
              </a:rPr>
              <a:t>In this Research Churn Prediction Model of classification Model of Classical Bank Customers is built by the Model is ANN ( ARTIFICIAL NEURAL NETWORK )</a:t>
            </a:r>
          </a:p>
        </p:txBody>
      </p:sp>
      <p:sp>
        <p:nvSpPr>
          <p:cNvPr id="15" name="Title 1">
            <a:extLst>
              <a:ext uri="{FF2B5EF4-FFF2-40B4-BE49-F238E27FC236}">
                <a16:creationId xmlns:a16="http://schemas.microsoft.com/office/drawing/2014/main" id="{FFFAC912-7A22-19D1-F0A5-E224E35D64EE}"/>
              </a:ext>
            </a:extLst>
          </p:cNvPr>
          <p:cNvSpPr txBox="1">
            <a:spLocks/>
          </p:cNvSpPr>
          <p:nvPr/>
        </p:nvSpPr>
        <p:spPr>
          <a:xfrm>
            <a:off x="7387279" y="3558100"/>
            <a:ext cx="4236720" cy="821649"/>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j-cs"/>
              </a:rPr>
              <a:t>From Organizational point of view, gaining new Customers is more difficult or more expensive than retaining existing Customers. Therefore the Customer Churn Analysis has been popular in bank Industry.</a:t>
            </a:r>
          </a:p>
        </p:txBody>
      </p:sp>
      <p:cxnSp>
        <p:nvCxnSpPr>
          <p:cNvPr id="62" name="Straight Connector 61">
            <a:extLst>
              <a:ext uri="{FF2B5EF4-FFF2-40B4-BE49-F238E27FC236}">
                <a16:creationId xmlns:a16="http://schemas.microsoft.com/office/drawing/2014/main" id="{3B9961A2-C597-3E8B-680E-035E66553998}"/>
              </a:ext>
            </a:extLst>
          </p:cNvPr>
          <p:cNvCxnSpPr/>
          <p:nvPr/>
        </p:nvCxnSpPr>
        <p:spPr>
          <a:xfrm>
            <a:off x="4245742" y="3147255"/>
            <a:ext cx="5891514" cy="0"/>
          </a:xfrm>
          <a:prstGeom prst="line">
            <a:avLst/>
          </a:prstGeom>
          <a:ln w="3175">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9273DD3-B452-593A-DA59-CB6AACCF27E3}"/>
              </a:ext>
            </a:extLst>
          </p:cNvPr>
          <p:cNvCxnSpPr/>
          <p:nvPr/>
        </p:nvCxnSpPr>
        <p:spPr>
          <a:xfrm>
            <a:off x="4245742" y="4793175"/>
            <a:ext cx="5891514" cy="0"/>
          </a:xfrm>
          <a:prstGeom prst="line">
            <a:avLst/>
          </a:prstGeom>
          <a:ln w="3175">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4" name="Arc 63">
            <a:extLst>
              <a:ext uri="{FF2B5EF4-FFF2-40B4-BE49-F238E27FC236}">
                <a16:creationId xmlns:a16="http://schemas.microsoft.com/office/drawing/2014/main" id="{B3FCC0CD-0EBD-FE71-8DA7-4386FB8153B6}"/>
              </a:ext>
            </a:extLst>
          </p:cNvPr>
          <p:cNvSpPr/>
          <p:nvPr/>
        </p:nvSpPr>
        <p:spPr>
          <a:xfrm>
            <a:off x="-485653" y="1648983"/>
            <a:ext cx="4752520" cy="4752520"/>
          </a:xfrm>
          <a:prstGeom prst="arc">
            <a:avLst>
              <a:gd name="adj1" fmla="val 16200000"/>
              <a:gd name="adj2" fmla="val 5517979"/>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6" name="Straight Connector 65">
            <a:extLst>
              <a:ext uri="{FF2B5EF4-FFF2-40B4-BE49-F238E27FC236}">
                <a16:creationId xmlns:a16="http://schemas.microsoft.com/office/drawing/2014/main" id="{AE5467EB-4644-F761-1612-4A6B22E16BFC}"/>
              </a:ext>
            </a:extLst>
          </p:cNvPr>
          <p:cNvCxnSpPr>
            <a:cxnSpLocks/>
          </p:cNvCxnSpPr>
          <p:nvPr/>
        </p:nvCxnSpPr>
        <p:spPr>
          <a:xfrm>
            <a:off x="6536963" y="2056335"/>
            <a:ext cx="0" cy="523178"/>
          </a:xfrm>
          <a:prstGeom prst="line">
            <a:avLst/>
          </a:prstGeom>
          <a:ln w="50800">
            <a:solidFill>
              <a:srgbClr val="1FA7B4"/>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2CB9602-9FAF-16AA-FA86-C09FFF361817}"/>
              </a:ext>
            </a:extLst>
          </p:cNvPr>
          <p:cNvCxnSpPr>
            <a:cxnSpLocks/>
          </p:cNvCxnSpPr>
          <p:nvPr/>
        </p:nvCxnSpPr>
        <p:spPr>
          <a:xfrm>
            <a:off x="6536963" y="5358335"/>
            <a:ext cx="0" cy="523178"/>
          </a:xfrm>
          <a:prstGeom prst="line">
            <a:avLst/>
          </a:prstGeom>
          <a:ln w="50800">
            <a:solidFill>
              <a:srgbClr val="1FA7B4"/>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FBA9A3CF-EADB-6E7D-C361-EA2516EC468D}"/>
              </a:ext>
            </a:extLst>
          </p:cNvPr>
          <p:cNvSpPr/>
          <p:nvPr/>
        </p:nvSpPr>
        <p:spPr>
          <a:xfrm rot="5400000">
            <a:off x="4394714" y="644600"/>
            <a:ext cx="678180" cy="3359391"/>
          </a:xfrm>
          <a:custGeom>
            <a:avLst/>
            <a:gdLst>
              <a:gd name="connsiteX0" fmla="*/ 0 w 678180"/>
              <a:gd name="connsiteY0" fmla="*/ 3359391 h 3359391"/>
              <a:gd name="connsiteX1" fmla="*/ 0 w 678180"/>
              <a:gd name="connsiteY1" fmla="*/ 339090 h 3359391"/>
              <a:gd name="connsiteX2" fmla="*/ 339090 w 678180"/>
              <a:gd name="connsiteY2" fmla="*/ 0 h 3359391"/>
              <a:gd name="connsiteX3" fmla="*/ 678180 w 678180"/>
              <a:gd name="connsiteY3" fmla="*/ 339090 h 3359391"/>
              <a:gd name="connsiteX4" fmla="*/ 678180 w 678180"/>
              <a:gd name="connsiteY4" fmla="*/ 2616870 h 3359391"/>
              <a:gd name="connsiteX5" fmla="*/ 539092 w 678180"/>
              <a:gd name="connsiteY5" fmla="*/ 2720879 h 3359391"/>
              <a:gd name="connsiteX6" fmla="*/ 82897 w 678180"/>
              <a:gd name="connsiteY6" fmla="*/ 3222939 h 33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80" h="3359391">
                <a:moveTo>
                  <a:pt x="0" y="3359391"/>
                </a:moveTo>
                <a:lnTo>
                  <a:pt x="0" y="339090"/>
                </a:lnTo>
                <a:cubicBezTo>
                  <a:pt x="0" y="151816"/>
                  <a:pt x="151816" y="0"/>
                  <a:pt x="339090" y="0"/>
                </a:cubicBezTo>
                <a:cubicBezTo>
                  <a:pt x="526364" y="0"/>
                  <a:pt x="678180" y="151816"/>
                  <a:pt x="678180" y="339090"/>
                </a:cubicBezTo>
                <a:lnTo>
                  <a:pt x="678180" y="2616870"/>
                </a:lnTo>
                <a:lnTo>
                  <a:pt x="539092" y="2720879"/>
                </a:lnTo>
                <a:cubicBezTo>
                  <a:pt x="364094" y="2865300"/>
                  <a:pt x="210248" y="3034434"/>
                  <a:pt x="82897" y="3222939"/>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5EADC655-9D11-784D-8DA0-174C7CB4534D}"/>
              </a:ext>
            </a:extLst>
          </p:cNvPr>
          <p:cNvSpPr/>
          <p:nvPr/>
        </p:nvSpPr>
        <p:spPr>
          <a:xfrm rot="5400000">
            <a:off x="4469697" y="4031743"/>
            <a:ext cx="678180" cy="3209425"/>
          </a:xfrm>
          <a:custGeom>
            <a:avLst/>
            <a:gdLst>
              <a:gd name="connsiteX0" fmla="*/ 0 w 678180"/>
              <a:gd name="connsiteY0" fmla="*/ 2554372 h 3209425"/>
              <a:gd name="connsiteX1" fmla="*/ 0 w 678180"/>
              <a:gd name="connsiteY1" fmla="*/ 339090 h 3209425"/>
              <a:gd name="connsiteX2" fmla="*/ 339090 w 678180"/>
              <a:gd name="connsiteY2" fmla="*/ 0 h 3209425"/>
              <a:gd name="connsiteX3" fmla="*/ 678180 w 678180"/>
              <a:gd name="connsiteY3" fmla="*/ 339090 h 3209425"/>
              <a:gd name="connsiteX4" fmla="*/ 678180 w 678180"/>
              <a:gd name="connsiteY4" fmla="*/ 3209425 h 3209425"/>
              <a:gd name="connsiteX5" fmla="*/ 552300 w 678180"/>
              <a:gd name="connsiteY5" fmla="*/ 3041089 h 3209425"/>
              <a:gd name="connsiteX6" fmla="*/ 50240 w 678180"/>
              <a:gd name="connsiteY6" fmla="*/ 2584894 h 320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80" h="3209425">
                <a:moveTo>
                  <a:pt x="0" y="2554372"/>
                </a:moveTo>
                <a:lnTo>
                  <a:pt x="0" y="339090"/>
                </a:lnTo>
                <a:cubicBezTo>
                  <a:pt x="0" y="151816"/>
                  <a:pt x="151816" y="0"/>
                  <a:pt x="339090" y="0"/>
                </a:cubicBezTo>
                <a:cubicBezTo>
                  <a:pt x="526364" y="0"/>
                  <a:pt x="678180" y="151816"/>
                  <a:pt x="678180" y="339090"/>
                </a:cubicBezTo>
                <a:lnTo>
                  <a:pt x="678180" y="3209425"/>
                </a:lnTo>
                <a:lnTo>
                  <a:pt x="552300" y="3041089"/>
                </a:lnTo>
                <a:cubicBezTo>
                  <a:pt x="407880" y="2866091"/>
                  <a:pt x="238745" y="2712245"/>
                  <a:pt x="50240" y="2584894"/>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Top Corners Rounded 84">
            <a:extLst>
              <a:ext uri="{FF2B5EF4-FFF2-40B4-BE49-F238E27FC236}">
                <a16:creationId xmlns:a16="http://schemas.microsoft.com/office/drawing/2014/main" id="{925D9D04-F586-07A5-D096-B541C51F6702}"/>
              </a:ext>
            </a:extLst>
          </p:cNvPr>
          <p:cNvSpPr/>
          <p:nvPr/>
        </p:nvSpPr>
        <p:spPr>
          <a:xfrm rot="5400000">
            <a:off x="5321300" y="2556705"/>
            <a:ext cx="678180" cy="2847340"/>
          </a:xfrm>
          <a:prstGeom prst="round2SameRect">
            <a:avLst>
              <a:gd name="adj1" fmla="val 50000"/>
              <a:gd name="adj2" fmla="val 0"/>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526232C5-7442-B7E2-5475-5A275A4574E6}"/>
              </a:ext>
            </a:extLst>
          </p:cNvPr>
          <p:cNvCxnSpPr>
            <a:cxnSpLocks/>
          </p:cNvCxnSpPr>
          <p:nvPr/>
        </p:nvCxnSpPr>
        <p:spPr>
          <a:xfrm>
            <a:off x="7192978" y="3707335"/>
            <a:ext cx="0" cy="523178"/>
          </a:xfrm>
          <a:prstGeom prst="line">
            <a:avLst/>
          </a:prstGeom>
          <a:ln w="50800">
            <a:solidFill>
              <a:srgbClr val="1FA7B4"/>
            </a:solidFill>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BF268FE5-4CE6-E2DB-2166-1F00DF78D2E1}"/>
              </a:ext>
            </a:extLst>
          </p:cNvPr>
          <p:cNvSpPr txBox="1">
            <a:spLocks/>
          </p:cNvSpPr>
          <p:nvPr/>
        </p:nvSpPr>
        <p:spPr>
          <a:xfrm>
            <a:off x="4028637" y="2029758"/>
            <a:ext cx="1969597" cy="589074"/>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20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j-cs"/>
              </a:rPr>
              <a:t>Customers Churn Analysis</a:t>
            </a:r>
            <a:endParaRPr kumimoji="0" lang="en-US" sz="20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72" name="Title 1">
            <a:extLst>
              <a:ext uri="{FF2B5EF4-FFF2-40B4-BE49-F238E27FC236}">
                <a16:creationId xmlns:a16="http://schemas.microsoft.com/office/drawing/2014/main" id="{75F15991-701F-EF86-981B-F6FD72B2C3EA}"/>
              </a:ext>
            </a:extLst>
          </p:cNvPr>
          <p:cNvSpPr txBox="1">
            <a:spLocks/>
          </p:cNvSpPr>
          <p:nvPr/>
        </p:nvSpPr>
        <p:spPr>
          <a:xfrm>
            <a:off x="4851247" y="3693675"/>
            <a:ext cx="1969597" cy="589074"/>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0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Bank Strategy</a:t>
            </a:r>
            <a:endParaRPr kumimoji="0" lang="en-US" sz="20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75" name="Title 1">
            <a:extLst>
              <a:ext uri="{FF2B5EF4-FFF2-40B4-BE49-F238E27FC236}">
                <a16:creationId xmlns:a16="http://schemas.microsoft.com/office/drawing/2014/main" id="{30F7AB55-CA8B-72B5-65F2-5283431F7CDC}"/>
              </a:ext>
            </a:extLst>
          </p:cNvPr>
          <p:cNvSpPr txBox="1">
            <a:spLocks/>
          </p:cNvSpPr>
          <p:nvPr/>
        </p:nvSpPr>
        <p:spPr>
          <a:xfrm>
            <a:off x="4028637" y="5341918"/>
            <a:ext cx="1978624" cy="589074"/>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0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Model Building </a:t>
            </a:r>
            <a:endParaRPr kumimoji="0" lang="en-US" sz="20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6" name="Oval 15">
            <a:extLst>
              <a:ext uri="{FF2B5EF4-FFF2-40B4-BE49-F238E27FC236}">
                <a16:creationId xmlns:a16="http://schemas.microsoft.com/office/drawing/2014/main" id="{7842F46E-F477-0BAE-2EDE-048AEBEDB170}"/>
              </a:ext>
            </a:extLst>
          </p:cNvPr>
          <p:cNvSpPr/>
          <p:nvPr/>
        </p:nvSpPr>
        <p:spPr>
          <a:xfrm>
            <a:off x="3115263" y="1878037"/>
            <a:ext cx="892516" cy="892516"/>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5" name="Oval 54">
            <a:extLst>
              <a:ext uri="{FF2B5EF4-FFF2-40B4-BE49-F238E27FC236}">
                <a16:creationId xmlns:a16="http://schemas.microsoft.com/office/drawing/2014/main" id="{0E3778E3-5558-CE3F-2F41-0D5AE976047E}"/>
              </a:ext>
            </a:extLst>
          </p:cNvPr>
          <p:cNvSpPr/>
          <p:nvPr/>
        </p:nvSpPr>
        <p:spPr>
          <a:xfrm>
            <a:off x="3800673" y="3523957"/>
            <a:ext cx="892516" cy="892516"/>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7" name="Oval 56">
            <a:extLst>
              <a:ext uri="{FF2B5EF4-FFF2-40B4-BE49-F238E27FC236}">
                <a16:creationId xmlns:a16="http://schemas.microsoft.com/office/drawing/2014/main" id="{A6779B8C-1FC9-2DB2-D09D-DE5D541ED7E9}"/>
              </a:ext>
            </a:extLst>
          </p:cNvPr>
          <p:cNvSpPr/>
          <p:nvPr/>
        </p:nvSpPr>
        <p:spPr>
          <a:xfrm>
            <a:off x="3115263" y="5169877"/>
            <a:ext cx="892516" cy="892516"/>
          </a:xfrm>
          <a:prstGeom prst="ellipse">
            <a:avLst/>
          </a:prstGeom>
          <a:solidFill>
            <a:srgbClr val="3C5B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8" name="Oval 57">
            <a:extLst>
              <a:ext uri="{FF2B5EF4-FFF2-40B4-BE49-F238E27FC236}">
                <a16:creationId xmlns:a16="http://schemas.microsoft.com/office/drawing/2014/main" id="{A27D458F-D5E5-460E-9F91-0597C623CB7C}"/>
              </a:ext>
            </a:extLst>
          </p:cNvPr>
          <p:cNvSpPr/>
          <p:nvPr/>
        </p:nvSpPr>
        <p:spPr>
          <a:xfrm>
            <a:off x="3248987" y="2018214"/>
            <a:ext cx="625069" cy="625067"/>
          </a:xfrm>
          <a:prstGeom prst="ellipse">
            <a:avLst/>
          </a:prstGeom>
          <a:gradFill>
            <a:gsLst>
              <a:gs pos="0">
                <a:srgbClr val="2EF4E0"/>
              </a:gs>
              <a:gs pos="53000">
                <a:srgbClr val="167C9A"/>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9" name="Oval 58">
            <a:extLst>
              <a:ext uri="{FF2B5EF4-FFF2-40B4-BE49-F238E27FC236}">
                <a16:creationId xmlns:a16="http://schemas.microsoft.com/office/drawing/2014/main" id="{0D42BFDB-3BBC-01D1-ABE2-3FCF0FBADA41}"/>
              </a:ext>
            </a:extLst>
          </p:cNvPr>
          <p:cNvSpPr/>
          <p:nvPr/>
        </p:nvSpPr>
        <p:spPr>
          <a:xfrm>
            <a:off x="3934397" y="3657682"/>
            <a:ext cx="625069" cy="625067"/>
          </a:xfrm>
          <a:prstGeom prst="ellipse">
            <a:avLst/>
          </a:prstGeom>
          <a:gradFill>
            <a:gsLst>
              <a:gs pos="0">
                <a:srgbClr val="2EF4E0"/>
              </a:gs>
              <a:gs pos="53000">
                <a:srgbClr val="167C9A"/>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0" name="Oval 59">
            <a:extLst>
              <a:ext uri="{FF2B5EF4-FFF2-40B4-BE49-F238E27FC236}">
                <a16:creationId xmlns:a16="http://schemas.microsoft.com/office/drawing/2014/main" id="{18E87B66-C077-4999-30E3-5C4A880585DA}"/>
              </a:ext>
            </a:extLst>
          </p:cNvPr>
          <p:cNvSpPr/>
          <p:nvPr/>
        </p:nvSpPr>
        <p:spPr>
          <a:xfrm>
            <a:off x="3248987" y="5350479"/>
            <a:ext cx="625069" cy="625067"/>
          </a:xfrm>
          <a:prstGeom prst="ellipse">
            <a:avLst/>
          </a:prstGeom>
          <a:gradFill>
            <a:gsLst>
              <a:gs pos="0">
                <a:srgbClr val="2EF4E0"/>
              </a:gs>
              <a:gs pos="53000">
                <a:srgbClr val="167C9A"/>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6" name="Freeform: Shape 105">
            <a:extLst>
              <a:ext uri="{FF2B5EF4-FFF2-40B4-BE49-F238E27FC236}">
                <a16:creationId xmlns:a16="http://schemas.microsoft.com/office/drawing/2014/main" id="{6CE75D81-7AD2-C9F0-7DBF-0099A17E1EAE}"/>
              </a:ext>
            </a:extLst>
          </p:cNvPr>
          <p:cNvSpPr/>
          <p:nvPr/>
        </p:nvSpPr>
        <p:spPr>
          <a:xfrm>
            <a:off x="0" y="4580443"/>
            <a:ext cx="2393530" cy="2277557"/>
          </a:xfrm>
          <a:custGeom>
            <a:avLst/>
            <a:gdLst>
              <a:gd name="connsiteX0" fmla="*/ 893876 w 2393530"/>
              <a:gd name="connsiteY0" fmla="*/ 0 h 2277557"/>
              <a:gd name="connsiteX1" fmla="*/ 2393530 w 2393530"/>
              <a:gd name="connsiteY1" fmla="*/ 1499654 h 2277557"/>
              <a:gd name="connsiteX2" fmla="*/ 2212530 w 2393530"/>
              <a:gd name="connsiteY2" fmla="*/ 2214478 h 2277557"/>
              <a:gd name="connsiteX3" fmla="*/ 2174209 w 2393530"/>
              <a:gd name="connsiteY3" fmla="*/ 2277557 h 2277557"/>
              <a:gd name="connsiteX4" fmla="*/ 0 w 2393530"/>
              <a:gd name="connsiteY4" fmla="*/ 2277557 h 2277557"/>
              <a:gd name="connsiteX5" fmla="*/ 0 w 2393530"/>
              <a:gd name="connsiteY5" fmla="*/ 297549 h 2277557"/>
              <a:gd name="connsiteX6" fmla="*/ 55405 w 2393530"/>
              <a:gd name="connsiteY6" fmla="*/ 256118 h 2277557"/>
              <a:gd name="connsiteX7" fmla="*/ 893876 w 2393530"/>
              <a:gd name="connsiteY7" fmla="*/ 0 h 22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530" h="2277557">
                <a:moveTo>
                  <a:pt x="893876" y="0"/>
                </a:moveTo>
                <a:cubicBezTo>
                  <a:pt x="1722112" y="0"/>
                  <a:pt x="2393530" y="671418"/>
                  <a:pt x="2393530" y="1499654"/>
                </a:cubicBezTo>
                <a:cubicBezTo>
                  <a:pt x="2393530" y="1758478"/>
                  <a:pt x="2327962" y="2001988"/>
                  <a:pt x="2212530" y="2214478"/>
                </a:cubicBezTo>
                <a:lnTo>
                  <a:pt x="2174209" y="2277557"/>
                </a:lnTo>
                <a:lnTo>
                  <a:pt x="0" y="2277557"/>
                </a:lnTo>
                <a:lnTo>
                  <a:pt x="0" y="297549"/>
                </a:lnTo>
                <a:lnTo>
                  <a:pt x="55405" y="256118"/>
                </a:lnTo>
                <a:cubicBezTo>
                  <a:pt x="294752" y="94418"/>
                  <a:pt x="583288" y="0"/>
                  <a:pt x="893876" y="0"/>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Picture 50"/>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99851"/>
                    </a14:imgEffect>
                  </a14:imgLayer>
                </a14:imgProps>
              </a:ext>
            </a:extLst>
          </a:blip>
          <a:srcRect l="-16146" t="-5914" r="-13453" b="-5700"/>
          <a:stretch/>
        </p:blipFill>
        <p:spPr>
          <a:xfrm>
            <a:off x="278172" y="2094602"/>
            <a:ext cx="3345085" cy="354185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2" name="Graphic 10" descr="Artificial Intelligence outline">
            <a:extLst>
              <a:ext uri="{FF2B5EF4-FFF2-40B4-BE49-F238E27FC236}">
                <a16:creationId xmlns:a16="http://schemas.microsoft.com/office/drawing/2014/main" id="{6E3FAFA3-1DF9-AD99-4BFA-A511C973DC4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31441" y="5412281"/>
            <a:ext cx="469232" cy="469232"/>
          </a:xfrm>
          <a:prstGeom prst="rect">
            <a:avLst/>
          </a:prstGeom>
        </p:spPr>
      </p:pic>
      <p:grpSp>
        <p:nvGrpSpPr>
          <p:cNvPr id="54" name="Group 18"/>
          <p:cNvGrpSpPr>
            <a:grpSpLocks noChangeAspect="1"/>
          </p:cNvGrpSpPr>
          <p:nvPr/>
        </p:nvGrpSpPr>
        <p:grpSpPr bwMode="auto">
          <a:xfrm>
            <a:off x="7601450" y="9005186"/>
            <a:ext cx="137684" cy="151590"/>
            <a:chOff x="2588" y="407"/>
            <a:chExt cx="594" cy="654"/>
          </a:xfrm>
          <a:solidFill>
            <a:srgbClr val="2A5387"/>
          </a:solidFill>
        </p:grpSpPr>
        <p:sp>
          <p:nvSpPr>
            <p:cNvPr id="56" name="Freeform 19"/>
            <p:cNvSpPr>
              <a:spLocks noEditPoints="1"/>
            </p:cNvSpPr>
            <p:nvPr/>
          </p:nvSpPr>
          <p:spPr bwMode="auto">
            <a:xfrm>
              <a:off x="2718" y="550"/>
              <a:ext cx="354" cy="511"/>
            </a:xfrm>
            <a:custGeom>
              <a:avLst/>
              <a:gdLst>
                <a:gd name="T0" fmla="*/ 193 w 236"/>
                <a:gd name="T1" fmla="*/ 183 h 341"/>
                <a:gd name="T2" fmla="*/ 215 w 236"/>
                <a:gd name="T3" fmla="*/ 147 h 341"/>
                <a:gd name="T4" fmla="*/ 150 w 236"/>
                <a:gd name="T5" fmla="*/ 7 h 341"/>
                <a:gd name="T6" fmla="*/ 112 w 236"/>
                <a:gd name="T7" fmla="*/ 0 h 341"/>
                <a:gd name="T8" fmla="*/ 112 w 236"/>
                <a:gd name="T9" fmla="*/ 0 h 341"/>
                <a:gd name="T10" fmla="*/ 10 w 236"/>
                <a:gd name="T11" fmla="*/ 72 h 341"/>
                <a:gd name="T12" fmla="*/ 11 w 236"/>
                <a:gd name="T13" fmla="*/ 151 h 341"/>
                <a:gd name="T14" fmla="*/ 15 w 236"/>
                <a:gd name="T15" fmla="*/ 160 h 341"/>
                <a:gd name="T16" fmla="*/ 31 w 236"/>
                <a:gd name="T17" fmla="*/ 183 h 341"/>
                <a:gd name="T18" fmla="*/ 56 w 236"/>
                <a:gd name="T19" fmla="*/ 231 h 341"/>
                <a:gd name="T20" fmla="*/ 56 w 236"/>
                <a:gd name="T21" fmla="*/ 244 h 341"/>
                <a:gd name="T22" fmla="*/ 46 w 236"/>
                <a:gd name="T23" fmla="*/ 262 h 341"/>
                <a:gd name="T24" fmla="*/ 46 w 236"/>
                <a:gd name="T25" fmla="*/ 274 h 341"/>
                <a:gd name="T26" fmla="*/ 46 w 236"/>
                <a:gd name="T27" fmla="*/ 292 h 341"/>
                <a:gd name="T28" fmla="*/ 53 w 236"/>
                <a:gd name="T29" fmla="*/ 308 h 341"/>
                <a:gd name="T30" fmla="*/ 65 w 236"/>
                <a:gd name="T31" fmla="*/ 319 h 341"/>
                <a:gd name="T32" fmla="*/ 76 w 236"/>
                <a:gd name="T33" fmla="*/ 325 h 341"/>
                <a:gd name="T34" fmla="*/ 107 w 236"/>
                <a:gd name="T35" fmla="*/ 341 h 341"/>
                <a:gd name="T36" fmla="*/ 117 w 236"/>
                <a:gd name="T37" fmla="*/ 341 h 341"/>
                <a:gd name="T38" fmla="*/ 148 w 236"/>
                <a:gd name="T39" fmla="*/ 325 h 341"/>
                <a:gd name="T40" fmla="*/ 158 w 236"/>
                <a:gd name="T41" fmla="*/ 319 h 341"/>
                <a:gd name="T42" fmla="*/ 170 w 236"/>
                <a:gd name="T43" fmla="*/ 308 h 341"/>
                <a:gd name="T44" fmla="*/ 177 w 236"/>
                <a:gd name="T45" fmla="*/ 292 h 341"/>
                <a:gd name="T46" fmla="*/ 177 w 236"/>
                <a:gd name="T47" fmla="*/ 274 h 341"/>
                <a:gd name="T48" fmla="*/ 177 w 236"/>
                <a:gd name="T49" fmla="*/ 262 h 341"/>
                <a:gd name="T50" fmla="*/ 168 w 236"/>
                <a:gd name="T51" fmla="*/ 245 h 341"/>
                <a:gd name="T52" fmla="*/ 168 w 236"/>
                <a:gd name="T53" fmla="*/ 231 h 341"/>
                <a:gd name="T54" fmla="*/ 193 w 236"/>
                <a:gd name="T55" fmla="*/ 183 h 341"/>
                <a:gd name="T56" fmla="*/ 156 w 236"/>
                <a:gd name="T57" fmla="*/ 274 h 341"/>
                <a:gd name="T58" fmla="*/ 156 w 236"/>
                <a:gd name="T59" fmla="*/ 292 h 341"/>
                <a:gd name="T60" fmla="*/ 156 w 236"/>
                <a:gd name="T61" fmla="*/ 293 h 341"/>
                <a:gd name="T62" fmla="*/ 144 w 236"/>
                <a:gd name="T63" fmla="*/ 304 h 341"/>
                <a:gd name="T64" fmla="*/ 143 w 236"/>
                <a:gd name="T65" fmla="*/ 304 h 341"/>
                <a:gd name="T66" fmla="*/ 133 w 236"/>
                <a:gd name="T67" fmla="*/ 304 h 341"/>
                <a:gd name="T68" fmla="*/ 132 w 236"/>
                <a:gd name="T69" fmla="*/ 305 h 341"/>
                <a:gd name="T70" fmla="*/ 132 w 236"/>
                <a:gd name="T71" fmla="*/ 307 h 341"/>
                <a:gd name="T72" fmla="*/ 117 w 236"/>
                <a:gd name="T73" fmla="*/ 320 h 341"/>
                <a:gd name="T74" fmla="*/ 107 w 236"/>
                <a:gd name="T75" fmla="*/ 320 h 341"/>
                <a:gd name="T76" fmla="*/ 92 w 236"/>
                <a:gd name="T77" fmla="*/ 307 h 341"/>
                <a:gd name="T78" fmla="*/ 92 w 236"/>
                <a:gd name="T79" fmla="*/ 305 h 341"/>
                <a:gd name="T80" fmla="*/ 91 w 236"/>
                <a:gd name="T81" fmla="*/ 304 h 341"/>
                <a:gd name="T82" fmla="*/ 80 w 236"/>
                <a:gd name="T83" fmla="*/ 304 h 341"/>
                <a:gd name="T84" fmla="*/ 79 w 236"/>
                <a:gd name="T85" fmla="*/ 304 h 341"/>
                <a:gd name="T86" fmla="*/ 68 w 236"/>
                <a:gd name="T87" fmla="*/ 293 h 341"/>
                <a:gd name="T88" fmla="*/ 67 w 236"/>
                <a:gd name="T89" fmla="*/ 292 h 341"/>
                <a:gd name="T90" fmla="*/ 67 w 236"/>
                <a:gd name="T91" fmla="*/ 274 h 341"/>
                <a:gd name="T92" fmla="*/ 67 w 236"/>
                <a:gd name="T93" fmla="*/ 264 h 341"/>
                <a:gd name="T94" fmla="*/ 67 w 236"/>
                <a:gd name="T95" fmla="*/ 262 h 341"/>
                <a:gd name="T96" fmla="*/ 68 w 236"/>
                <a:gd name="T97" fmla="*/ 262 h 341"/>
                <a:gd name="T98" fmla="*/ 155 w 236"/>
                <a:gd name="T99" fmla="*/ 262 h 341"/>
                <a:gd name="T100" fmla="*/ 156 w 236"/>
                <a:gd name="T101" fmla="*/ 262 h 341"/>
                <a:gd name="T102" fmla="*/ 156 w 236"/>
                <a:gd name="T103" fmla="*/ 264 h 341"/>
                <a:gd name="T104" fmla="*/ 156 w 236"/>
                <a:gd name="T105" fmla="*/ 274 h 341"/>
                <a:gd name="T106" fmla="*/ 184 w 236"/>
                <a:gd name="T107" fmla="*/ 136 h 341"/>
                <a:gd name="T108" fmla="*/ 140 w 236"/>
                <a:gd name="T109" fmla="*/ 180 h 341"/>
                <a:gd name="T110" fmla="*/ 135 w 236"/>
                <a:gd name="T111" fmla="*/ 180 h 341"/>
                <a:gd name="T112" fmla="*/ 156 w 236"/>
                <a:gd name="T113" fmla="*/ 149 h 341"/>
                <a:gd name="T114" fmla="*/ 110 w 236"/>
                <a:gd name="T115" fmla="*/ 50 h 341"/>
                <a:gd name="T116" fmla="*/ 69 w 236"/>
                <a:gd name="T117" fmla="*/ 46 h 341"/>
                <a:gd name="T118" fmla="*/ 112 w 236"/>
                <a:gd name="T119" fmla="*/ 33 h 341"/>
                <a:gd name="T120" fmla="*/ 138 w 236"/>
                <a:gd name="T121" fmla="*/ 38 h 341"/>
                <a:gd name="T122" fmla="*/ 181 w 236"/>
                <a:gd name="T123" fmla="*/ 77 h 341"/>
                <a:gd name="T124" fmla="*/ 184 w 236"/>
                <a:gd name="T125"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341">
                  <a:moveTo>
                    <a:pt x="193" y="183"/>
                  </a:moveTo>
                  <a:cubicBezTo>
                    <a:pt x="202" y="173"/>
                    <a:pt x="210" y="161"/>
                    <a:pt x="215" y="147"/>
                  </a:cubicBezTo>
                  <a:cubicBezTo>
                    <a:pt x="236" y="91"/>
                    <a:pt x="207" y="28"/>
                    <a:pt x="150" y="7"/>
                  </a:cubicBezTo>
                  <a:cubicBezTo>
                    <a:pt x="137" y="2"/>
                    <a:pt x="125" y="0"/>
                    <a:pt x="112" y="0"/>
                  </a:cubicBezTo>
                  <a:cubicBezTo>
                    <a:pt x="112" y="0"/>
                    <a:pt x="112" y="0"/>
                    <a:pt x="112" y="0"/>
                  </a:cubicBezTo>
                  <a:cubicBezTo>
                    <a:pt x="68" y="0"/>
                    <a:pt x="26" y="28"/>
                    <a:pt x="10" y="72"/>
                  </a:cubicBezTo>
                  <a:cubicBezTo>
                    <a:pt x="0" y="98"/>
                    <a:pt x="1" y="126"/>
                    <a:pt x="11" y="151"/>
                  </a:cubicBezTo>
                  <a:cubicBezTo>
                    <a:pt x="12" y="154"/>
                    <a:pt x="13" y="157"/>
                    <a:pt x="15" y="160"/>
                  </a:cubicBezTo>
                  <a:cubicBezTo>
                    <a:pt x="19" y="168"/>
                    <a:pt x="25" y="176"/>
                    <a:pt x="31" y="183"/>
                  </a:cubicBezTo>
                  <a:cubicBezTo>
                    <a:pt x="36" y="189"/>
                    <a:pt x="49" y="208"/>
                    <a:pt x="56" y="231"/>
                  </a:cubicBezTo>
                  <a:cubicBezTo>
                    <a:pt x="56" y="244"/>
                    <a:pt x="56" y="244"/>
                    <a:pt x="56" y="244"/>
                  </a:cubicBezTo>
                  <a:cubicBezTo>
                    <a:pt x="50" y="248"/>
                    <a:pt x="46" y="255"/>
                    <a:pt x="46" y="262"/>
                  </a:cubicBezTo>
                  <a:cubicBezTo>
                    <a:pt x="46" y="274"/>
                    <a:pt x="46" y="274"/>
                    <a:pt x="46" y="274"/>
                  </a:cubicBezTo>
                  <a:cubicBezTo>
                    <a:pt x="46" y="292"/>
                    <a:pt x="46" y="292"/>
                    <a:pt x="46" y="292"/>
                  </a:cubicBezTo>
                  <a:cubicBezTo>
                    <a:pt x="46" y="298"/>
                    <a:pt x="49" y="304"/>
                    <a:pt x="53" y="308"/>
                  </a:cubicBezTo>
                  <a:cubicBezTo>
                    <a:pt x="65" y="319"/>
                    <a:pt x="65" y="319"/>
                    <a:pt x="65" y="319"/>
                  </a:cubicBezTo>
                  <a:cubicBezTo>
                    <a:pt x="68" y="322"/>
                    <a:pt x="72" y="324"/>
                    <a:pt x="76" y="325"/>
                  </a:cubicBezTo>
                  <a:cubicBezTo>
                    <a:pt x="82" y="335"/>
                    <a:pt x="94" y="341"/>
                    <a:pt x="107" y="341"/>
                  </a:cubicBezTo>
                  <a:cubicBezTo>
                    <a:pt x="117" y="341"/>
                    <a:pt x="117" y="341"/>
                    <a:pt x="117" y="341"/>
                  </a:cubicBezTo>
                  <a:cubicBezTo>
                    <a:pt x="130" y="341"/>
                    <a:pt x="142" y="334"/>
                    <a:pt x="148" y="325"/>
                  </a:cubicBezTo>
                  <a:cubicBezTo>
                    <a:pt x="152" y="324"/>
                    <a:pt x="155" y="322"/>
                    <a:pt x="158" y="319"/>
                  </a:cubicBezTo>
                  <a:cubicBezTo>
                    <a:pt x="170" y="308"/>
                    <a:pt x="170" y="308"/>
                    <a:pt x="170" y="308"/>
                  </a:cubicBezTo>
                  <a:cubicBezTo>
                    <a:pt x="174" y="304"/>
                    <a:pt x="177" y="298"/>
                    <a:pt x="177" y="292"/>
                  </a:cubicBezTo>
                  <a:cubicBezTo>
                    <a:pt x="177" y="274"/>
                    <a:pt x="177" y="274"/>
                    <a:pt x="177" y="274"/>
                  </a:cubicBezTo>
                  <a:cubicBezTo>
                    <a:pt x="177" y="262"/>
                    <a:pt x="177" y="262"/>
                    <a:pt x="177" y="262"/>
                  </a:cubicBezTo>
                  <a:cubicBezTo>
                    <a:pt x="177" y="255"/>
                    <a:pt x="173" y="249"/>
                    <a:pt x="168" y="245"/>
                  </a:cubicBezTo>
                  <a:cubicBezTo>
                    <a:pt x="168" y="231"/>
                    <a:pt x="168" y="231"/>
                    <a:pt x="168" y="231"/>
                  </a:cubicBezTo>
                  <a:cubicBezTo>
                    <a:pt x="175" y="208"/>
                    <a:pt x="188" y="190"/>
                    <a:pt x="193" y="183"/>
                  </a:cubicBezTo>
                  <a:close/>
                  <a:moveTo>
                    <a:pt x="156" y="274"/>
                  </a:moveTo>
                  <a:cubicBezTo>
                    <a:pt x="156" y="292"/>
                    <a:pt x="156" y="292"/>
                    <a:pt x="156" y="292"/>
                  </a:cubicBezTo>
                  <a:cubicBezTo>
                    <a:pt x="156" y="292"/>
                    <a:pt x="156" y="293"/>
                    <a:pt x="156" y="293"/>
                  </a:cubicBezTo>
                  <a:cubicBezTo>
                    <a:pt x="144" y="304"/>
                    <a:pt x="144" y="304"/>
                    <a:pt x="144" y="304"/>
                  </a:cubicBezTo>
                  <a:cubicBezTo>
                    <a:pt x="144" y="304"/>
                    <a:pt x="143" y="304"/>
                    <a:pt x="143" y="304"/>
                  </a:cubicBezTo>
                  <a:cubicBezTo>
                    <a:pt x="133" y="304"/>
                    <a:pt x="133" y="304"/>
                    <a:pt x="133" y="304"/>
                  </a:cubicBezTo>
                  <a:cubicBezTo>
                    <a:pt x="133" y="304"/>
                    <a:pt x="132" y="305"/>
                    <a:pt x="132" y="305"/>
                  </a:cubicBezTo>
                  <a:cubicBezTo>
                    <a:pt x="132" y="307"/>
                    <a:pt x="132" y="307"/>
                    <a:pt x="132" y="307"/>
                  </a:cubicBezTo>
                  <a:cubicBezTo>
                    <a:pt x="132" y="314"/>
                    <a:pt x="126" y="320"/>
                    <a:pt x="117" y="320"/>
                  </a:cubicBezTo>
                  <a:cubicBezTo>
                    <a:pt x="107" y="320"/>
                    <a:pt x="107" y="320"/>
                    <a:pt x="107" y="320"/>
                  </a:cubicBezTo>
                  <a:cubicBezTo>
                    <a:pt x="98" y="320"/>
                    <a:pt x="92" y="314"/>
                    <a:pt x="92" y="307"/>
                  </a:cubicBezTo>
                  <a:cubicBezTo>
                    <a:pt x="92" y="305"/>
                    <a:pt x="92" y="305"/>
                    <a:pt x="92" y="305"/>
                  </a:cubicBezTo>
                  <a:cubicBezTo>
                    <a:pt x="92" y="305"/>
                    <a:pt x="91" y="304"/>
                    <a:pt x="91" y="304"/>
                  </a:cubicBezTo>
                  <a:cubicBezTo>
                    <a:pt x="80" y="304"/>
                    <a:pt x="80" y="304"/>
                    <a:pt x="80" y="304"/>
                  </a:cubicBezTo>
                  <a:cubicBezTo>
                    <a:pt x="80" y="304"/>
                    <a:pt x="80" y="304"/>
                    <a:pt x="79" y="304"/>
                  </a:cubicBezTo>
                  <a:cubicBezTo>
                    <a:pt x="68" y="293"/>
                    <a:pt x="68" y="293"/>
                    <a:pt x="68" y="293"/>
                  </a:cubicBezTo>
                  <a:cubicBezTo>
                    <a:pt x="67" y="293"/>
                    <a:pt x="67" y="292"/>
                    <a:pt x="67" y="292"/>
                  </a:cubicBezTo>
                  <a:cubicBezTo>
                    <a:pt x="67" y="274"/>
                    <a:pt x="67" y="274"/>
                    <a:pt x="67" y="274"/>
                  </a:cubicBezTo>
                  <a:cubicBezTo>
                    <a:pt x="67" y="264"/>
                    <a:pt x="67" y="264"/>
                    <a:pt x="67" y="264"/>
                  </a:cubicBezTo>
                  <a:cubicBezTo>
                    <a:pt x="67" y="262"/>
                    <a:pt x="67" y="262"/>
                    <a:pt x="67" y="262"/>
                  </a:cubicBezTo>
                  <a:cubicBezTo>
                    <a:pt x="67" y="262"/>
                    <a:pt x="67" y="262"/>
                    <a:pt x="68" y="262"/>
                  </a:cubicBezTo>
                  <a:cubicBezTo>
                    <a:pt x="155" y="262"/>
                    <a:pt x="155" y="262"/>
                    <a:pt x="155" y="262"/>
                  </a:cubicBezTo>
                  <a:cubicBezTo>
                    <a:pt x="156" y="262"/>
                    <a:pt x="156" y="262"/>
                    <a:pt x="156" y="262"/>
                  </a:cubicBezTo>
                  <a:cubicBezTo>
                    <a:pt x="156" y="264"/>
                    <a:pt x="156" y="264"/>
                    <a:pt x="156" y="264"/>
                  </a:cubicBezTo>
                  <a:lnTo>
                    <a:pt x="156" y="274"/>
                  </a:lnTo>
                  <a:close/>
                  <a:moveTo>
                    <a:pt x="184" y="136"/>
                  </a:moveTo>
                  <a:cubicBezTo>
                    <a:pt x="176" y="157"/>
                    <a:pt x="160" y="173"/>
                    <a:pt x="140" y="180"/>
                  </a:cubicBezTo>
                  <a:cubicBezTo>
                    <a:pt x="135" y="180"/>
                    <a:pt x="135" y="180"/>
                    <a:pt x="135" y="180"/>
                  </a:cubicBezTo>
                  <a:cubicBezTo>
                    <a:pt x="144" y="172"/>
                    <a:pt x="152" y="162"/>
                    <a:pt x="156" y="149"/>
                  </a:cubicBezTo>
                  <a:cubicBezTo>
                    <a:pt x="171" y="109"/>
                    <a:pt x="150" y="65"/>
                    <a:pt x="110" y="50"/>
                  </a:cubicBezTo>
                  <a:cubicBezTo>
                    <a:pt x="97" y="45"/>
                    <a:pt x="83" y="44"/>
                    <a:pt x="69" y="46"/>
                  </a:cubicBezTo>
                  <a:cubicBezTo>
                    <a:pt x="82" y="38"/>
                    <a:pt x="97" y="33"/>
                    <a:pt x="112" y="33"/>
                  </a:cubicBezTo>
                  <a:cubicBezTo>
                    <a:pt x="121" y="33"/>
                    <a:pt x="130" y="35"/>
                    <a:pt x="138" y="38"/>
                  </a:cubicBezTo>
                  <a:cubicBezTo>
                    <a:pt x="158" y="45"/>
                    <a:pt x="173" y="59"/>
                    <a:pt x="181" y="77"/>
                  </a:cubicBezTo>
                  <a:cubicBezTo>
                    <a:pt x="190" y="96"/>
                    <a:pt x="191" y="117"/>
                    <a:pt x="184" y="136"/>
                  </a:cubicBezTo>
                  <a:close/>
                </a:path>
              </a:pathLst>
            </a:custGeom>
            <a:grpFill/>
            <a:ln w="9525">
              <a:solidFill>
                <a:schemeClr val="bg1"/>
              </a:solidFill>
              <a:round/>
              <a:headEnd/>
              <a:tailEnd/>
            </a:ln>
          </p:spPr>
          <p:txBody>
            <a:bodyPr vert="horz" wrap="square" lIns="114283" tIns="57141" rIns="114283" bIns="57141" numCol="1" anchor="t" anchorCtr="0" compatLnSpc="1">
              <a:prstTxWarp prst="textNoShape">
                <a:avLst/>
              </a:prstTxWarp>
            </a:bodyPr>
            <a:lstStyle/>
            <a:p>
              <a:pPr marL="0" marR="0" lvl="0" indent="0" algn="l" defTabSz="1142746" rtl="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1" name="Freeform 20"/>
            <p:cNvSpPr>
              <a:spLocks/>
            </p:cNvSpPr>
            <p:nvPr/>
          </p:nvSpPr>
          <p:spPr bwMode="auto">
            <a:xfrm>
              <a:off x="2865" y="407"/>
              <a:ext cx="42" cy="95"/>
            </a:xfrm>
            <a:custGeom>
              <a:avLst/>
              <a:gdLst>
                <a:gd name="T0" fmla="*/ 28 w 28"/>
                <a:gd name="T1" fmla="*/ 49 h 63"/>
                <a:gd name="T2" fmla="*/ 28 w 28"/>
                <a:gd name="T3" fmla="*/ 14 h 63"/>
                <a:gd name="T4" fmla="*/ 14 w 28"/>
                <a:gd name="T5" fmla="*/ 0 h 63"/>
                <a:gd name="T6" fmla="*/ 0 w 28"/>
                <a:gd name="T7" fmla="*/ 14 h 63"/>
                <a:gd name="T8" fmla="*/ 0 w 28"/>
                <a:gd name="T9" fmla="*/ 49 h 63"/>
                <a:gd name="T10" fmla="*/ 14 w 28"/>
                <a:gd name="T11" fmla="*/ 63 h 63"/>
                <a:gd name="T12" fmla="*/ 28 w 28"/>
                <a:gd name="T13" fmla="*/ 49 h 63"/>
              </a:gdLst>
              <a:ahLst/>
              <a:cxnLst>
                <a:cxn ang="0">
                  <a:pos x="T0" y="T1"/>
                </a:cxn>
                <a:cxn ang="0">
                  <a:pos x="T2" y="T3"/>
                </a:cxn>
                <a:cxn ang="0">
                  <a:pos x="T4" y="T5"/>
                </a:cxn>
                <a:cxn ang="0">
                  <a:pos x="T6" y="T7"/>
                </a:cxn>
                <a:cxn ang="0">
                  <a:pos x="T8" y="T9"/>
                </a:cxn>
                <a:cxn ang="0">
                  <a:pos x="T10" y="T11"/>
                </a:cxn>
                <a:cxn ang="0">
                  <a:pos x="T12" y="T13"/>
                </a:cxn>
              </a:cxnLst>
              <a:rect l="0" t="0" r="r" b="b"/>
              <a:pathLst>
                <a:path w="28" h="63">
                  <a:moveTo>
                    <a:pt x="28" y="49"/>
                  </a:moveTo>
                  <a:cubicBezTo>
                    <a:pt x="28" y="14"/>
                    <a:pt x="28" y="14"/>
                    <a:pt x="28" y="14"/>
                  </a:cubicBezTo>
                  <a:cubicBezTo>
                    <a:pt x="28" y="7"/>
                    <a:pt x="22" y="0"/>
                    <a:pt x="14" y="0"/>
                  </a:cubicBezTo>
                  <a:cubicBezTo>
                    <a:pt x="6" y="0"/>
                    <a:pt x="0" y="7"/>
                    <a:pt x="0" y="14"/>
                  </a:cubicBezTo>
                  <a:cubicBezTo>
                    <a:pt x="0" y="49"/>
                    <a:pt x="0" y="49"/>
                    <a:pt x="0" y="49"/>
                  </a:cubicBezTo>
                  <a:cubicBezTo>
                    <a:pt x="0" y="57"/>
                    <a:pt x="6" y="63"/>
                    <a:pt x="14" y="63"/>
                  </a:cubicBezTo>
                  <a:cubicBezTo>
                    <a:pt x="22" y="63"/>
                    <a:pt x="28" y="57"/>
                    <a:pt x="28" y="49"/>
                  </a:cubicBezTo>
                  <a:close/>
                </a:path>
              </a:pathLst>
            </a:custGeom>
            <a:grpFill/>
            <a:ln w="9525">
              <a:solidFill>
                <a:schemeClr val="bg1"/>
              </a:solidFill>
              <a:round/>
              <a:headEnd/>
              <a:tailEnd/>
            </a:ln>
          </p:spPr>
          <p:txBody>
            <a:bodyPr vert="horz" wrap="square" lIns="114283" tIns="57141" rIns="114283" bIns="57141" numCol="1" anchor="t" anchorCtr="0" compatLnSpc="1">
              <a:prstTxWarp prst="textNoShape">
                <a:avLst/>
              </a:prstTxWarp>
            </a:bodyPr>
            <a:lstStyle/>
            <a:p>
              <a:pPr marL="0" marR="0" lvl="0" indent="0" algn="l" defTabSz="1142746" rtl="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5" name="Freeform 21"/>
            <p:cNvSpPr>
              <a:spLocks/>
            </p:cNvSpPr>
            <p:nvPr/>
          </p:nvSpPr>
          <p:spPr bwMode="auto">
            <a:xfrm>
              <a:off x="3049" y="521"/>
              <a:ext cx="90" cy="75"/>
            </a:xfrm>
            <a:custGeom>
              <a:avLst/>
              <a:gdLst>
                <a:gd name="T0" fmla="*/ 55 w 60"/>
                <a:gd name="T1" fmla="*/ 7 h 50"/>
                <a:gd name="T2" fmla="*/ 36 w 60"/>
                <a:gd name="T3" fmla="*/ 4 h 50"/>
                <a:gd name="T4" fmla="*/ 8 w 60"/>
                <a:gd name="T5" fmla="*/ 25 h 50"/>
                <a:gd name="T6" fmla="*/ 5 w 60"/>
                <a:gd name="T7" fmla="*/ 44 h 50"/>
                <a:gd name="T8" fmla="*/ 16 w 60"/>
                <a:gd name="T9" fmla="*/ 50 h 50"/>
                <a:gd name="T10" fmla="*/ 24 w 60"/>
                <a:gd name="T11" fmla="*/ 47 h 50"/>
                <a:gd name="T12" fmla="*/ 52 w 60"/>
                <a:gd name="T13" fmla="*/ 27 h 50"/>
                <a:gd name="T14" fmla="*/ 55 w 60"/>
                <a:gd name="T15" fmla="*/ 7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0">
                  <a:moveTo>
                    <a:pt x="55" y="7"/>
                  </a:moveTo>
                  <a:cubicBezTo>
                    <a:pt x="51" y="1"/>
                    <a:pt x="42" y="0"/>
                    <a:pt x="36" y="4"/>
                  </a:cubicBezTo>
                  <a:cubicBezTo>
                    <a:pt x="8" y="25"/>
                    <a:pt x="8" y="25"/>
                    <a:pt x="8" y="25"/>
                  </a:cubicBezTo>
                  <a:cubicBezTo>
                    <a:pt x="1" y="30"/>
                    <a:pt x="0" y="38"/>
                    <a:pt x="5" y="44"/>
                  </a:cubicBezTo>
                  <a:cubicBezTo>
                    <a:pt x="7" y="48"/>
                    <a:pt x="12" y="50"/>
                    <a:pt x="16" y="50"/>
                  </a:cubicBezTo>
                  <a:cubicBezTo>
                    <a:pt x="19" y="50"/>
                    <a:pt x="22" y="49"/>
                    <a:pt x="24" y="47"/>
                  </a:cubicBezTo>
                  <a:cubicBezTo>
                    <a:pt x="52" y="27"/>
                    <a:pt x="52" y="27"/>
                    <a:pt x="52" y="27"/>
                  </a:cubicBezTo>
                  <a:cubicBezTo>
                    <a:pt x="58" y="22"/>
                    <a:pt x="60" y="13"/>
                    <a:pt x="55" y="7"/>
                  </a:cubicBezTo>
                  <a:close/>
                </a:path>
              </a:pathLst>
            </a:custGeom>
            <a:grpFill/>
            <a:ln w="9525">
              <a:solidFill>
                <a:schemeClr val="bg1"/>
              </a:solidFill>
              <a:round/>
              <a:headEnd/>
              <a:tailEnd/>
            </a:ln>
          </p:spPr>
          <p:txBody>
            <a:bodyPr vert="horz" wrap="square" lIns="114283" tIns="57141" rIns="114283" bIns="57141" numCol="1" anchor="t" anchorCtr="0" compatLnSpc="1">
              <a:prstTxWarp prst="textNoShape">
                <a:avLst/>
              </a:prstTxWarp>
            </a:bodyPr>
            <a:lstStyle/>
            <a:p>
              <a:pPr marL="0" marR="0" lvl="0" indent="0" algn="l" defTabSz="1142746" rtl="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69" name="Freeform 22"/>
            <p:cNvSpPr>
              <a:spLocks/>
            </p:cNvSpPr>
            <p:nvPr/>
          </p:nvSpPr>
          <p:spPr bwMode="auto">
            <a:xfrm>
              <a:off x="3085" y="758"/>
              <a:ext cx="97" cy="60"/>
            </a:xfrm>
            <a:custGeom>
              <a:avLst/>
              <a:gdLst>
                <a:gd name="T0" fmla="*/ 2 w 65"/>
                <a:gd name="T1" fmla="*/ 12 h 40"/>
                <a:gd name="T2" fmla="*/ 11 w 65"/>
                <a:gd name="T3" fmla="*/ 29 h 40"/>
                <a:gd name="T4" fmla="*/ 45 w 65"/>
                <a:gd name="T5" fmla="*/ 39 h 40"/>
                <a:gd name="T6" fmla="*/ 49 w 65"/>
                <a:gd name="T7" fmla="*/ 40 h 40"/>
                <a:gd name="T8" fmla="*/ 62 w 65"/>
                <a:gd name="T9" fmla="*/ 30 h 40"/>
                <a:gd name="T10" fmla="*/ 53 w 65"/>
                <a:gd name="T11" fmla="*/ 13 h 40"/>
                <a:gd name="T12" fmla="*/ 20 w 65"/>
                <a:gd name="T13" fmla="*/ 2 h 40"/>
                <a:gd name="T14" fmla="*/ 2 w 65"/>
                <a:gd name="T15" fmla="*/ 12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40">
                  <a:moveTo>
                    <a:pt x="2" y="12"/>
                  </a:moveTo>
                  <a:cubicBezTo>
                    <a:pt x="0" y="19"/>
                    <a:pt x="4" y="27"/>
                    <a:pt x="11" y="29"/>
                  </a:cubicBezTo>
                  <a:cubicBezTo>
                    <a:pt x="45" y="39"/>
                    <a:pt x="45" y="39"/>
                    <a:pt x="45" y="39"/>
                  </a:cubicBezTo>
                  <a:cubicBezTo>
                    <a:pt x="46" y="40"/>
                    <a:pt x="48" y="40"/>
                    <a:pt x="49" y="40"/>
                  </a:cubicBezTo>
                  <a:cubicBezTo>
                    <a:pt x="55" y="40"/>
                    <a:pt x="60" y="36"/>
                    <a:pt x="62" y="30"/>
                  </a:cubicBezTo>
                  <a:cubicBezTo>
                    <a:pt x="65" y="23"/>
                    <a:pt x="60" y="15"/>
                    <a:pt x="53" y="13"/>
                  </a:cubicBezTo>
                  <a:cubicBezTo>
                    <a:pt x="20" y="2"/>
                    <a:pt x="20" y="2"/>
                    <a:pt x="20" y="2"/>
                  </a:cubicBezTo>
                  <a:cubicBezTo>
                    <a:pt x="12" y="0"/>
                    <a:pt x="4" y="4"/>
                    <a:pt x="2" y="12"/>
                  </a:cubicBezTo>
                  <a:close/>
                </a:path>
              </a:pathLst>
            </a:custGeom>
            <a:grpFill/>
            <a:ln w="9525">
              <a:solidFill>
                <a:schemeClr val="bg1"/>
              </a:solidFill>
              <a:round/>
              <a:headEnd/>
              <a:tailEnd/>
            </a:ln>
          </p:spPr>
          <p:txBody>
            <a:bodyPr vert="horz" wrap="square" lIns="114283" tIns="57141" rIns="114283" bIns="57141" numCol="1" anchor="t" anchorCtr="0" compatLnSpc="1">
              <a:prstTxWarp prst="textNoShape">
                <a:avLst/>
              </a:prstTxWarp>
            </a:bodyPr>
            <a:lstStyle/>
            <a:p>
              <a:pPr marL="0" marR="0" lvl="0" indent="0" algn="l" defTabSz="1142746" rtl="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0" name="Freeform 23"/>
            <p:cNvSpPr>
              <a:spLocks/>
            </p:cNvSpPr>
            <p:nvPr/>
          </p:nvSpPr>
          <p:spPr bwMode="auto">
            <a:xfrm>
              <a:off x="2631" y="521"/>
              <a:ext cx="90" cy="75"/>
            </a:xfrm>
            <a:custGeom>
              <a:avLst/>
              <a:gdLst>
                <a:gd name="T0" fmla="*/ 7 w 60"/>
                <a:gd name="T1" fmla="*/ 27 h 50"/>
                <a:gd name="T2" fmla="*/ 36 w 60"/>
                <a:gd name="T3" fmla="*/ 47 h 50"/>
                <a:gd name="T4" fmla="*/ 44 w 60"/>
                <a:gd name="T5" fmla="*/ 50 h 50"/>
                <a:gd name="T6" fmla="*/ 55 w 60"/>
                <a:gd name="T7" fmla="*/ 44 h 50"/>
                <a:gd name="T8" fmla="*/ 52 w 60"/>
                <a:gd name="T9" fmla="*/ 25 h 50"/>
                <a:gd name="T10" fmla="*/ 24 w 60"/>
                <a:gd name="T11" fmla="*/ 4 h 50"/>
                <a:gd name="T12" fmla="*/ 5 w 60"/>
                <a:gd name="T13" fmla="*/ 7 h 50"/>
                <a:gd name="T14" fmla="*/ 7 w 60"/>
                <a:gd name="T15" fmla="*/ 27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0">
                  <a:moveTo>
                    <a:pt x="7" y="27"/>
                  </a:moveTo>
                  <a:cubicBezTo>
                    <a:pt x="36" y="47"/>
                    <a:pt x="36" y="47"/>
                    <a:pt x="36" y="47"/>
                  </a:cubicBezTo>
                  <a:cubicBezTo>
                    <a:pt x="38" y="49"/>
                    <a:pt x="41" y="50"/>
                    <a:pt x="44" y="50"/>
                  </a:cubicBezTo>
                  <a:cubicBezTo>
                    <a:pt x="48" y="50"/>
                    <a:pt x="52" y="48"/>
                    <a:pt x="55" y="44"/>
                  </a:cubicBezTo>
                  <a:cubicBezTo>
                    <a:pt x="60" y="38"/>
                    <a:pt x="58" y="30"/>
                    <a:pt x="52" y="25"/>
                  </a:cubicBezTo>
                  <a:cubicBezTo>
                    <a:pt x="24" y="4"/>
                    <a:pt x="24" y="4"/>
                    <a:pt x="24" y="4"/>
                  </a:cubicBezTo>
                  <a:cubicBezTo>
                    <a:pt x="18" y="0"/>
                    <a:pt x="9" y="1"/>
                    <a:pt x="5" y="7"/>
                  </a:cubicBezTo>
                  <a:cubicBezTo>
                    <a:pt x="0" y="13"/>
                    <a:pt x="1" y="22"/>
                    <a:pt x="7" y="27"/>
                  </a:cubicBezTo>
                  <a:close/>
                </a:path>
              </a:pathLst>
            </a:custGeom>
            <a:grpFill/>
            <a:ln w="9525">
              <a:solidFill>
                <a:schemeClr val="bg1"/>
              </a:solidFill>
              <a:round/>
              <a:headEnd/>
              <a:tailEnd/>
            </a:ln>
          </p:spPr>
          <p:txBody>
            <a:bodyPr vert="horz" wrap="square" lIns="114283" tIns="57141" rIns="114283" bIns="57141" numCol="1" anchor="t" anchorCtr="0" compatLnSpc="1">
              <a:prstTxWarp prst="textNoShape">
                <a:avLst/>
              </a:prstTxWarp>
            </a:bodyPr>
            <a:lstStyle/>
            <a:p>
              <a:pPr marL="0" marR="0" lvl="0" indent="0" algn="l" defTabSz="1142746" rtl="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3" name="Freeform 24"/>
            <p:cNvSpPr>
              <a:spLocks/>
            </p:cNvSpPr>
            <p:nvPr/>
          </p:nvSpPr>
          <p:spPr bwMode="auto">
            <a:xfrm>
              <a:off x="2588" y="758"/>
              <a:ext cx="97" cy="60"/>
            </a:xfrm>
            <a:custGeom>
              <a:avLst/>
              <a:gdLst>
                <a:gd name="T0" fmla="*/ 16 w 65"/>
                <a:gd name="T1" fmla="*/ 40 h 40"/>
                <a:gd name="T2" fmla="*/ 20 w 65"/>
                <a:gd name="T3" fmla="*/ 39 h 40"/>
                <a:gd name="T4" fmla="*/ 53 w 65"/>
                <a:gd name="T5" fmla="*/ 29 h 40"/>
                <a:gd name="T6" fmla="*/ 63 w 65"/>
                <a:gd name="T7" fmla="*/ 12 h 40"/>
                <a:gd name="T8" fmla="*/ 45 w 65"/>
                <a:gd name="T9" fmla="*/ 2 h 40"/>
                <a:gd name="T10" fmla="*/ 12 w 65"/>
                <a:gd name="T11" fmla="*/ 13 h 40"/>
                <a:gd name="T12" fmla="*/ 2 w 65"/>
                <a:gd name="T13" fmla="*/ 30 h 40"/>
                <a:gd name="T14" fmla="*/ 16 w 65"/>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40">
                  <a:moveTo>
                    <a:pt x="16" y="40"/>
                  </a:moveTo>
                  <a:cubicBezTo>
                    <a:pt x="17" y="40"/>
                    <a:pt x="18" y="40"/>
                    <a:pt x="20" y="39"/>
                  </a:cubicBezTo>
                  <a:cubicBezTo>
                    <a:pt x="53" y="29"/>
                    <a:pt x="53" y="29"/>
                    <a:pt x="53" y="29"/>
                  </a:cubicBezTo>
                  <a:cubicBezTo>
                    <a:pt x="61" y="27"/>
                    <a:pt x="65" y="19"/>
                    <a:pt x="63" y="12"/>
                  </a:cubicBezTo>
                  <a:cubicBezTo>
                    <a:pt x="60" y="4"/>
                    <a:pt x="52" y="0"/>
                    <a:pt x="45" y="2"/>
                  </a:cubicBezTo>
                  <a:cubicBezTo>
                    <a:pt x="12" y="13"/>
                    <a:pt x="12" y="13"/>
                    <a:pt x="12" y="13"/>
                  </a:cubicBezTo>
                  <a:cubicBezTo>
                    <a:pt x="4" y="15"/>
                    <a:pt x="0" y="23"/>
                    <a:pt x="2" y="30"/>
                  </a:cubicBezTo>
                  <a:cubicBezTo>
                    <a:pt x="4" y="36"/>
                    <a:pt x="10" y="40"/>
                    <a:pt x="16" y="40"/>
                  </a:cubicBezTo>
                  <a:close/>
                </a:path>
              </a:pathLst>
            </a:custGeom>
            <a:grpFill/>
            <a:ln w="9525">
              <a:solidFill>
                <a:schemeClr val="bg1"/>
              </a:solidFill>
              <a:round/>
              <a:headEnd/>
              <a:tailEnd/>
            </a:ln>
          </p:spPr>
          <p:txBody>
            <a:bodyPr vert="horz" wrap="square" lIns="114283" tIns="57141" rIns="114283" bIns="57141" numCol="1" anchor="t" anchorCtr="0" compatLnSpc="1">
              <a:prstTxWarp prst="textNoShape">
                <a:avLst/>
              </a:prstTxWarp>
            </a:bodyPr>
            <a:lstStyle/>
            <a:p>
              <a:pPr marL="0" marR="0" lvl="0" indent="0" algn="l" defTabSz="1142746" rtl="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pic>
        <p:nvPicPr>
          <p:cNvPr id="2060" name="Picture 12" descr="Nivek Studios About Us - Idea Blue Icon Png Clipart - Full Size Clipart ..."/>
          <p:cNvPicPr>
            <a:picLocks noChangeAspect="1" noChangeArrowheads="1"/>
          </p:cNvPicPr>
          <p:nvPr/>
        </p:nvPicPr>
        <p:blipFill>
          <a:blip r:embed="rId8" cstate="print">
            <a:clrChange>
              <a:clrFrom>
                <a:srgbClr val="000000">
                  <a:alpha val="0"/>
                </a:srgbClr>
              </a:clrFrom>
              <a:clrTo>
                <a:srgbClr val="000000">
                  <a:alpha val="0"/>
                </a:srgbClr>
              </a:clrTo>
            </a:clrChange>
            <a:biLevel thresh="25000"/>
            <a:extLst>
              <a:ext uri="{28A0092B-C50C-407E-A947-70E740481C1C}">
                <a14:useLocalDpi xmlns:a14="http://schemas.microsoft.com/office/drawing/2010/main" val="0"/>
              </a:ext>
            </a:extLst>
          </a:blip>
          <a:srcRect/>
          <a:stretch>
            <a:fillRect/>
          </a:stretch>
        </p:blipFill>
        <p:spPr bwMode="auto">
          <a:xfrm>
            <a:off x="4028304" y="3774723"/>
            <a:ext cx="415979" cy="411303"/>
          </a:xfrm>
          <a:prstGeom prst="rect">
            <a:avLst/>
          </a:prstGeom>
          <a:noFill/>
          <a:ln>
            <a:noFill/>
          </a:ln>
          <a:effectLst/>
        </p:spPr>
      </p:pic>
      <p:pic>
        <p:nvPicPr>
          <p:cNvPr id="12" name="Picture 11"/>
          <p:cNvPicPr>
            <a:picLocks noChangeAspect="1"/>
          </p:cNvPicPr>
          <p:nvPr/>
        </p:nvPicPr>
        <p:blipFill>
          <a:blip r:embed="rId9" cstate="print">
            <a:extLst>
              <a:ext uri="{BEBA8EAE-BF5A-486C-A8C5-ECC9F3942E4B}">
                <a14:imgProps xmlns:a14="http://schemas.microsoft.com/office/drawing/2010/main">
                  <a14:imgLayer r:embed="rId10">
                    <a14:imgEffect>
                      <a14:artisticChalkSketch/>
                    </a14:imgEffect>
                  </a14:imgLayer>
                </a14:imgProps>
              </a:ext>
              <a:ext uri="{28A0092B-C50C-407E-A947-70E740481C1C}">
                <a14:useLocalDpi xmlns:a14="http://schemas.microsoft.com/office/drawing/2010/main" val="0"/>
              </a:ext>
            </a:extLst>
          </a:blip>
          <a:stretch>
            <a:fillRect/>
          </a:stretch>
        </p:blipFill>
        <p:spPr>
          <a:xfrm>
            <a:off x="3416489" y="2206477"/>
            <a:ext cx="475228" cy="475228"/>
          </a:xfrm>
          <a:prstGeom prst="rect">
            <a:avLst/>
          </a:prstGeom>
        </p:spPr>
      </p:pic>
    </p:spTree>
    <p:extLst>
      <p:ext uri="{BB962C8B-B14F-4D97-AF65-F5344CB8AC3E}">
        <p14:creationId xmlns:p14="http://schemas.microsoft.com/office/powerpoint/2010/main" val="268782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0"/>
            <a:ext cx="12205250" cy="6870788"/>
          </a:xfrm>
          <a:prstGeom prst="rect">
            <a:avLst/>
          </a:prstGeom>
        </p:spPr>
      </p:pic>
      <p:sp>
        <p:nvSpPr>
          <p:cNvPr id="5" name="Rectangle 4">
            <a:extLst>
              <a:ext uri="{FF2B5EF4-FFF2-40B4-BE49-F238E27FC236}">
                <a16:creationId xmlns:a16="http://schemas.microsoft.com/office/drawing/2014/main" id="{3BEAC49E-F9FB-104B-5B3B-38C288559E85}"/>
              </a:ext>
            </a:extLst>
          </p:cNvPr>
          <p:cNvSpPr/>
          <p:nvPr/>
        </p:nvSpPr>
        <p:spPr>
          <a:xfrm>
            <a:off x="13250" y="892760"/>
            <a:ext cx="11904430" cy="5698959"/>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Arial" panose="020B0604020202020204" pitchFamily="34" charset="0"/>
              <a:buChar char="•"/>
            </a:pPr>
            <a:r>
              <a:rPr lang="en-US" dirty="0"/>
              <a:t>In Data Preprocessing ,there is No Missing and NAN Value </a:t>
            </a:r>
          </a:p>
          <a:p>
            <a:pPr marL="285750" indent="-285750" algn="just">
              <a:lnSpc>
                <a:spcPct val="150000"/>
              </a:lnSpc>
              <a:buFont typeface="Arial" panose="020B0604020202020204" pitchFamily="34" charset="0"/>
              <a:buChar char="•"/>
            </a:pPr>
            <a:r>
              <a:rPr lang="en-US" dirty="0"/>
              <a:t>Detecting the </a:t>
            </a:r>
            <a:r>
              <a:rPr lang="en-US" b="1" dirty="0"/>
              <a:t>Univariate </a:t>
            </a:r>
            <a:r>
              <a:rPr lang="en-US" dirty="0"/>
              <a:t> and </a:t>
            </a:r>
            <a:r>
              <a:rPr lang="en-US" b="1" dirty="0"/>
              <a:t>Multivariate</a:t>
            </a:r>
            <a:r>
              <a:rPr lang="en-US" dirty="0"/>
              <a:t> Outlier </a:t>
            </a:r>
          </a:p>
          <a:p>
            <a:pPr algn="just">
              <a:lnSpc>
                <a:spcPct val="150000"/>
              </a:lnSpc>
            </a:pPr>
            <a:r>
              <a:rPr lang="en-US" dirty="0"/>
              <a:t>                 In Detecting the Univariate Outlier using the </a:t>
            </a:r>
            <a:r>
              <a:rPr lang="en-US" b="1" dirty="0"/>
              <a:t>Z Score, </a:t>
            </a:r>
            <a:r>
              <a:rPr lang="en-US" dirty="0"/>
              <a:t>We got the Outlier in </a:t>
            </a:r>
            <a:r>
              <a:rPr lang="en-US" b="1" dirty="0"/>
              <a:t>Age Feature</a:t>
            </a:r>
            <a:r>
              <a:rPr lang="en-US" dirty="0"/>
              <a:t>, So we remove the Indexes           	where Age is more than 80 and we lost only the 15 records . The final Data contain 9985 * 15 are used to predict the 	Model </a:t>
            </a:r>
            <a:r>
              <a:rPr lang="en-US" b="1" dirty="0"/>
              <a:t> </a:t>
            </a:r>
          </a:p>
          <a:p>
            <a:pPr algn="just">
              <a:lnSpc>
                <a:spcPct val="150000"/>
              </a:lnSpc>
            </a:pPr>
            <a:endParaRPr lang="en-US" dirty="0"/>
          </a:p>
          <a:p>
            <a:pPr>
              <a:lnSpc>
                <a:spcPct val="150000"/>
              </a:lnSpc>
            </a:pPr>
            <a:r>
              <a:rPr lang="en-US" dirty="0"/>
              <a:t>	 In detecting the Multivariate Outlier using the </a:t>
            </a:r>
            <a:r>
              <a:rPr lang="en-US" b="1" dirty="0" err="1"/>
              <a:t>Mahalanobis</a:t>
            </a:r>
            <a:r>
              <a:rPr lang="en-US" b="1" dirty="0"/>
              <a:t> Distance , </a:t>
            </a:r>
            <a:r>
              <a:rPr lang="en-US" dirty="0"/>
              <a:t>For </a:t>
            </a:r>
            <a:r>
              <a:rPr lang="en-US" dirty="0" err="1"/>
              <a:t>Mahalanobis</a:t>
            </a:r>
            <a:r>
              <a:rPr lang="en-US" dirty="0"/>
              <a:t> Distance we calculate the 	</a:t>
            </a:r>
            <a:r>
              <a:rPr lang="en-US" b="1" dirty="0" err="1"/>
              <a:t>Mahalanobis</a:t>
            </a:r>
            <a:r>
              <a:rPr lang="en-US" b="1" dirty="0"/>
              <a:t> Value and chi Square</a:t>
            </a:r>
            <a:r>
              <a:rPr lang="en-US" dirty="0"/>
              <a:t> we calculate the </a:t>
            </a:r>
            <a:r>
              <a:rPr lang="en-US" b="1" dirty="0" err="1"/>
              <a:t>P_Value</a:t>
            </a:r>
            <a:r>
              <a:rPr lang="en-US" dirty="0"/>
              <a:t>, The p-value that is </a:t>
            </a:r>
            <a:r>
              <a:rPr lang="en-US" b="1" dirty="0"/>
              <a:t>less than .001 </a:t>
            </a:r>
            <a:r>
              <a:rPr lang="en-US" dirty="0"/>
              <a:t>is considered to be 	an outlier. </a:t>
            </a:r>
          </a:p>
          <a:p>
            <a:pPr marL="285750" indent="-285750">
              <a:lnSpc>
                <a:spcPct val="150000"/>
              </a:lnSpc>
              <a:buFont typeface="Arial" panose="020B0604020202020204" pitchFamily="34" charset="0"/>
              <a:buChar char="•"/>
            </a:pPr>
            <a:r>
              <a:rPr lang="en-US" dirty="0"/>
              <a:t>We get Outlier has 32 * 13 </a:t>
            </a:r>
          </a:p>
          <a:p>
            <a:pPr marL="285750" indent="-285750">
              <a:lnSpc>
                <a:spcPct val="150000"/>
              </a:lnSpc>
              <a:buFont typeface="Arial" panose="020B0604020202020204" pitchFamily="34" charset="0"/>
              <a:buChar char="•"/>
            </a:pPr>
            <a:r>
              <a:rPr lang="en-US" dirty="0"/>
              <a:t>Here, The final Data contain 9968 * 13 are used to predict the Model </a:t>
            </a:r>
            <a:endParaRPr lang="en-US" b="1" dirty="0"/>
          </a:p>
          <a:p>
            <a:pPr algn="just"/>
            <a:endParaRPr lang="en-US" dirty="0"/>
          </a:p>
        </p:txBody>
      </p:sp>
      <p:sp>
        <p:nvSpPr>
          <p:cNvPr id="6" name="Rectangle 5"/>
          <p:cNvSpPr/>
          <p:nvPr/>
        </p:nvSpPr>
        <p:spPr>
          <a:xfrm>
            <a:off x="90435" y="110532"/>
            <a:ext cx="4908285" cy="769441"/>
          </a:xfrm>
          <a:prstGeom prst="rect">
            <a:avLst/>
          </a:prstGeom>
        </p:spPr>
        <p:txBody>
          <a:bodyPr wrap="square">
            <a:spAutoFit/>
          </a:bodyPr>
          <a:lstStyle/>
          <a:p>
            <a:r>
              <a:rPr lang="en-US" sz="4400" b="1" dirty="0">
                <a:solidFill>
                  <a:schemeClr val="bg1"/>
                </a:solidFill>
                <a:latin typeface="AvenirNext LT Pro Bold"/>
              </a:rPr>
              <a:t>Data Interpretation  </a:t>
            </a:r>
            <a:endParaRPr lang="en-US" sz="4400" dirty="0">
              <a:solidFill>
                <a:schemeClr val="bg1"/>
              </a:solidFill>
              <a:latin typeface="AvenirNext LT Pro Bold"/>
            </a:endParaRPr>
          </a:p>
        </p:txBody>
      </p:sp>
      <p:graphicFrame>
        <p:nvGraphicFramePr>
          <p:cNvPr id="7" name="Table 6"/>
          <p:cNvGraphicFramePr>
            <a:graphicFrameLocks noGrp="1"/>
          </p:cNvGraphicFramePr>
          <p:nvPr>
            <p:extLst>
              <p:ext uri="{D42A27DB-BD31-4B8C-83A1-F6EECF244321}">
                <p14:modId xmlns:p14="http://schemas.microsoft.com/office/powerpoint/2010/main" val="718588096"/>
              </p:ext>
            </p:extLst>
          </p:nvPr>
        </p:nvGraphicFramePr>
        <p:xfrm>
          <a:off x="2244317" y="3296799"/>
          <a:ext cx="7154427" cy="445440"/>
        </p:xfrm>
        <a:graphic>
          <a:graphicData uri="http://schemas.openxmlformats.org/drawingml/2006/table">
            <a:tbl>
              <a:tblPr firstRow="1" bandRow="1">
                <a:tableStyleId>{5C22544A-7EE6-4342-B048-85BDC9FD1C3A}</a:tableStyleId>
              </a:tblPr>
              <a:tblGrid>
                <a:gridCol w="2384809">
                  <a:extLst>
                    <a:ext uri="{9D8B030D-6E8A-4147-A177-3AD203B41FA5}">
                      <a16:colId xmlns:a16="http://schemas.microsoft.com/office/drawing/2014/main" val="3063679800"/>
                    </a:ext>
                  </a:extLst>
                </a:gridCol>
                <a:gridCol w="2384809">
                  <a:extLst>
                    <a:ext uri="{9D8B030D-6E8A-4147-A177-3AD203B41FA5}">
                      <a16:colId xmlns:a16="http://schemas.microsoft.com/office/drawing/2014/main" val="2554688850"/>
                    </a:ext>
                  </a:extLst>
                </a:gridCol>
                <a:gridCol w="2384809">
                  <a:extLst>
                    <a:ext uri="{9D8B030D-6E8A-4147-A177-3AD203B41FA5}">
                      <a16:colId xmlns:a16="http://schemas.microsoft.com/office/drawing/2014/main" val="3006368015"/>
                    </a:ext>
                  </a:extLst>
                </a:gridCol>
              </a:tblGrid>
              <a:tr h="445440">
                <a:tc>
                  <a:txBody>
                    <a:bodyPr/>
                    <a:lstStyle/>
                    <a:p>
                      <a:pPr algn="ctr"/>
                      <a:r>
                        <a:rPr lang="en-US" dirty="0"/>
                        <a:t>Accuracy = 85 </a:t>
                      </a:r>
                    </a:p>
                  </a:txBody>
                  <a:tcPr/>
                </a:tc>
                <a:tc>
                  <a:txBody>
                    <a:bodyPr/>
                    <a:lstStyle/>
                    <a:p>
                      <a:pPr algn="ctr"/>
                      <a:r>
                        <a:rPr lang="en-US" sz="1800" b="0" i="0" u="none" strike="noStrike" kern="1200" baseline="0" dirty="0">
                          <a:solidFill>
                            <a:schemeClr val="lt1"/>
                          </a:solidFill>
                          <a:latin typeface="+mn-lt"/>
                          <a:ea typeface="+mn-ea"/>
                          <a:cs typeface="+mn-cs"/>
                        </a:rPr>
                        <a:t>Sensitivity = 86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lt1"/>
                          </a:solidFill>
                          <a:latin typeface="+mn-lt"/>
                          <a:ea typeface="+mn-ea"/>
                          <a:cs typeface="+mn-cs"/>
                        </a:rPr>
                        <a:t>Specificity =76	</a:t>
                      </a:r>
                    </a:p>
                  </a:txBody>
                  <a:tcPr/>
                </a:tc>
                <a:extLst>
                  <a:ext uri="{0D108BD9-81ED-4DB2-BD59-A6C34878D82A}">
                    <a16:rowId xmlns:a16="http://schemas.microsoft.com/office/drawing/2014/main" val="37384603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346910748"/>
              </p:ext>
            </p:extLst>
          </p:nvPr>
        </p:nvGraphicFramePr>
        <p:xfrm>
          <a:off x="2440586" y="5881596"/>
          <a:ext cx="6958157" cy="499107"/>
        </p:xfrm>
        <a:graphic>
          <a:graphicData uri="http://schemas.openxmlformats.org/drawingml/2006/table">
            <a:tbl>
              <a:tblPr firstRow="1" bandRow="1">
                <a:tableStyleId>{5C22544A-7EE6-4342-B048-85BDC9FD1C3A}</a:tableStyleId>
              </a:tblPr>
              <a:tblGrid>
                <a:gridCol w="2179563">
                  <a:extLst>
                    <a:ext uri="{9D8B030D-6E8A-4147-A177-3AD203B41FA5}">
                      <a16:colId xmlns:a16="http://schemas.microsoft.com/office/drawing/2014/main" val="3063679800"/>
                    </a:ext>
                  </a:extLst>
                </a:gridCol>
                <a:gridCol w="2389297">
                  <a:extLst>
                    <a:ext uri="{9D8B030D-6E8A-4147-A177-3AD203B41FA5}">
                      <a16:colId xmlns:a16="http://schemas.microsoft.com/office/drawing/2014/main" val="2554688850"/>
                    </a:ext>
                  </a:extLst>
                </a:gridCol>
                <a:gridCol w="2389297">
                  <a:extLst>
                    <a:ext uri="{9D8B030D-6E8A-4147-A177-3AD203B41FA5}">
                      <a16:colId xmlns:a16="http://schemas.microsoft.com/office/drawing/2014/main" val="3006368015"/>
                    </a:ext>
                  </a:extLst>
                </a:gridCol>
              </a:tblGrid>
              <a:tr h="499107">
                <a:tc>
                  <a:txBody>
                    <a:bodyPr/>
                    <a:lstStyle/>
                    <a:p>
                      <a:pPr algn="ctr"/>
                      <a:r>
                        <a:rPr lang="en-US" dirty="0"/>
                        <a:t>Accuracy = 85 </a:t>
                      </a:r>
                    </a:p>
                  </a:txBody>
                  <a:tcPr/>
                </a:tc>
                <a:tc>
                  <a:txBody>
                    <a:bodyPr/>
                    <a:lstStyle/>
                    <a:p>
                      <a:pPr algn="ctr"/>
                      <a:r>
                        <a:rPr lang="en-US" sz="1800" b="0" i="0" u="none" strike="noStrike" kern="1200" baseline="0" dirty="0">
                          <a:solidFill>
                            <a:schemeClr val="lt1"/>
                          </a:solidFill>
                          <a:latin typeface="+mn-lt"/>
                          <a:ea typeface="+mn-ea"/>
                          <a:cs typeface="+mn-cs"/>
                        </a:rPr>
                        <a:t>Sensitivity = 97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lt1"/>
                          </a:solidFill>
                          <a:latin typeface="+mn-lt"/>
                          <a:ea typeface="+mn-ea"/>
                          <a:cs typeface="+mn-cs"/>
                        </a:rPr>
                        <a:t>Specificity =42	</a:t>
                      </a:r>
                    </a:p>
                  </a:txBody>
                  <a:tcPr/>
                </a:tc>
                <a:extLst>
                  <a:ext uri="{0D108BD9-81ED-4DB2-BD59-A6C34878D82A}">
                    <a16:rowId xmlns:a16="http://schemas.microsoft.com/office/drawing/2014/main" val="373846032"/>
                  </a:ext>
                </a:extLst>
              </a:tr>
            </a:tbl>
          </a:graphicData>
        </a:graphic>
      </p:graphicFrame>
    </p:spTree>
    <p:extLst>
      <p:ext uri="{BB962C8B-B14F-4D97-AF65-F5344CB8AC3E}">
        <p14:creationId xmlns:p14="http://schemas.microsoft.com/office/powerpoint/2010/main" val="758496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0"/>
            <a:ext cx="12205250" cy="6870788"/>
          </a:xfrm>
          <a:prstGeom prst="rect">
            <a:avLst/>
          </a:prstGeom>
        </p:spPr>
      </p:pic>
      <p:sp>
        <p:nvSpPr>
          <p:cNvPr id="5" name="Rectangle 4">
            <a:extLst>
              <a:ext uri="{FF2B5EF4-FFF2-40B4-BE49-F238E27FC236}">
                <a16:creationId xmlns:a16="http://schemas.microsoft.com/office/drawing/2014/main" id="{3BEAC49E-F9FB-104B-5B3B-38C288559E85}"/>
              </a:ext>
            </a:extLst>
          </p:cNvPr>
          <p:cNvSpPr/>
          <p:nvPr/>
        </p:nvSpPr>
        <p:spPr>
          <a:xfrm>
            <a:off x="13250" y="990504"/>
            <a:ext cx="12178750" cy="5654135"/>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Arial" panose="020B0604020202020204" pitchFamily="34" charset="0"/>
              <a:buChar char="•"/>
            </a:pPr>
            <a:r>
              <a:rPr lang="en-US" sz="1800" dirty="0">
                <a:latin typeface="AvenirNext LT Pro Bold"/>
              </a:rPr>
              <a:t>In Our study, We Check the collinearity between independent variables, </a:t>
            </a:r>
            <a:r>
              <a:rPr lang="en-US" sz="1800" b="1" dirty="0">
                <a:latin typeface="AvenirNext LT Pro Bold"/>
              </a:rPr>
              <a:t>VIF</a:t>
            </a:r>
            <a:r>
              <a:rPr lang="en-US" sz="1800" dirty="0">
                <a:latin typeface="AvenirNext LT Pro Bold"/>
              </a:rPr>
              <a:t>(Variance Inflation Factor), We make the cut off as 10, Credit Score feature shows 23.4,which is greater than cut off, We remove the Credit Score Feature </a:t>
            </a:r>
            <a:endParaRPr lang="en-US" dirty="0"/>
          </a:p>
          <a:p>
            <a:pPr marL="285750" indent="-285750" algn="just">
              <a:lnSpc>
                <a:spcPct val="150000"/>
              </a:lnSpc>
              <a:buFont typeface="Arial" panose="020B0604020202020204" pitchFamily="34" charset="0"/>
              <a:buChar char="•"/>
            </a:pPr>
            <a:r>
              <a:rPr lang="en-US" sz="2000" dirty="0">
                <a:latin typeface="AvenirNext LT Pro Bold"/>
              </a:rPr>
              <a:t>To improve the Accuracy, Sensitivity, Specificity. We use the </a:t>
            </a:r>
            <a:r>
              <a:rPr lang="en-US" sz="2000" b="1" dirty="0">
                <a:latin typeface="AvenirNext LT Pro Bold"/>
              </a:rPr>
              <a:t>Hyper Parameter </a:t>
            </a:r>
            <a:r>
              <a:rPr lang="en-US" sz="2000" b="1" dirty="0" err="1">
                <a:latin typeface="AvenirNext LT Pro Bold"/>
              </a:rPr>
              <a:t>Tunning</a:t>
            </a:r>
            <a:r>
              <a:rPr lang="en-US" sz="2000" dirty="0">
                <a:latin typeface="AvenirNext LT Pro Bold"/>
              </a:rPr>
              <a:t>, we shall increase the Hidden Layers, Nodes, change the Optimizer, loss function ,initialize  the weight as </a:t>
            </a:r>
            <a:r>
              <a:rPr lang="en-US" sz="2000" b="1" dirty="0" err="1">
                <a:latin typeface="AvenirNext LT Pro Bold"/>
              </a:rPr>
              <a:t>he_uniform,he_normal</a:t>
            </a:r>
            <a:r>
              <a:rPr lang="en-US" sz="2000" b="1" dirty="0">
                <a:latin typeface="AvenirNext LT Pro Bold"/>
              </a:rPr>
              <a:t> the accuracy will Increase </a:t>
            </a:r>
            <a:r>
              <a:rPr lang="en-US" sz="2000" dirty="0">
                <a:latin typeface="AvenirNext LT Pro Bold"/>
              </a:rPr>
              <a:t>but Sensitivity, Specificity will </a:t>
            </a:r>
            <a:r>
              <a:rPr lang="en-US" sz="2000" dirty="0" err="1">
                <a:latin typeface="AvenirNext LT Pro Bold"/>
              </a:rPr>
              <a:t>descrease</a:t>
            </a:r>
            <a:r>
              <a:rPr lang="en-US" sz="2000" dirty="0">
                <a:latin typeface="AvenirNext LT Pro Bold"/>
              </a:rPr>
              <a:t> </a:t>
            </a:r>
            <a:endParaRPr lang="en-US" sz="2000" b="1" dirty="0">
              <a:latin typeface="AvenirNext LT Pro Bold"/>
            </a:endParaRPr>
          </a:p>
          <a:p>
            <a:pPr marL="285750" indent="-285750" algn="just">
              <a:lnSpc>
                <a:spcPct val="150000"/>
              </a:lnSpc>
              <a:buFont typeface="Arial" panose="020B0604020202020204" pitchFamily="34" charset="0"/>
              <a:buChar char="•"/>
            </a:pPr>
            <a:r>
              <a:rPr lang="en-US" sz="2000" dirty="0">
                <a:latin typeface="AvenirNext LT Pro Bold"/>
              </a:rPr>
              <a:t>To Increase the Accuracy, Sensitivity, Specificity to collect more data from the bank and interpret the result</a:t>
            </a:r>
          </a:p>
          <a:p>
            <a:pPr marL="285750" indent="-285750" algn="just">
              <a:lnSpc>
                <a:spcPct val="150000"/>
              </a:lnSpc>
              <a:buFont typeface="Arial" panose="020B0604020202020204" pitchFamily="34" charset="0"/>
              <a:buChar char="•"/>
            </a:pPr>
            <a:r>
              <a:rPr lang="en-US" sz="2000" dirty="0">
                <a:latin typeface="AvenirNext LT Pro Bold"/>
              </a:rPr>
              <a:t>In Our study the </a:t>
            </a:r>
            <a:r>
              <a:rPr lang="en-US" sz="2000" b="1" dirty="0"/>
              <a:t>Univariate</a:t>
            </a:r>
            <a:r>
              <a:rPr lang="en-US" sz="2000" dirty="0">
                <a:latin typeface="AvenirNext LT Pro Bold"/>
              </a:rPr>
              <a:t> </a:t>
            </a:r>
            <a:r>
              <a:rPr lang="en-US" sz="2000" b="1" dirty="0">
                <a:latin typeface="AvenirNext LT Pro Bold"/>
              </a:rPr>
              <a:t>Outlier</a:t>
            </a:r>
            <a:r>
              <a:rPr lang="en-US" sz="2000" dirty="0">
                <a:latin typeface="AvenirNext LT Pro Bold"/>
              </a:rPr>
              <a:t> be the Good Accuracy, Sensitivity, Specificity. So Consider the Model used to deploy in the pipeline </a:t>
            </a:r>
          </a:p>
          <a:p>
            <a:pPr marL="285750" indent="-285750" algn="just">
              <a:lnSpc>
                <a:spcPct val="150000"/>
              </a:lnSpc>
              <a:buFont typeface="Arial" panose="020B0604020202020204" pitchFamily="34" charset="0"/>
              <a:buChar char="•"/>
            </a:pPr>
            <a:r>
              <a:rPr lang="en-US" sz="2000" dirty="0">
                <a:latin typeface="AvenirNext LT Pro Bold"/>
              </a:rPr>
              <a:t>This model is used to Predict </a:t>
            </a:r>
            <a:r>
              <a:rPr lang="en-US" sz="2000" dirty="0" err="1">
                <a:latin typeface="AvenirNext LT Pro Bold"/>
              </a:rPr>
              <a:t>Wheather</a:t>
            </a:r>
            <a:r>
              <a:rPr lang="en-US" sz="2000" dirty="0">
                <a:latin typeface="AvenirNext LT Pro Bold"/>
              </a:rPr>
              <a:t> Customer are Churned or Not.</a:t>
            </a:r>
          </a:p>
          <a:p>
            <a:pPr marL="285750" indent="-285750" algn="just">
              <a:lnSpc>
                <a:spcPct val="150000"/>
              </a:lnSpc>
              <a:buFont typeface="Arial" panose="020B0604020202020204" pitchFamily="34" charset="0"/>
              <a:buChar char="•"/>
            </a:pPr>
            <a:r>
              <a:rPr lang="en-US" sz="2000" dirty="0">
                <a:latin typeface="AvenirNext LT Pro Bold" panose="020B0804020202020204"/>
              </a:rPr>
              <a:t>This </a:t>
            </a:r>
            <a:r>
              <a:rPr lang="en-US" sz="2000" b="1" dirty="0">
                <a:latin typeface="AvenirNext LT Pro Bold" panose="020B0804020202020204"/>
              </a:rPr>
              <a:t>User Interface </a:t>
            </a:r>
            <a:r>
              <a:rPr lang="en-US" sz="2000" dirty="0">
                <a:latin typeface="AvenirNext LT Pro Bold" panose="020B0804020202020204"/>
              </a:rPr>
              <a:t>may help Bank Manager, how the customers are churned and what factor are affect can easily Identified and develop the marketing actions, to retain their valuable clients. Thus, due to existing customers are retained, it will provide banks with increased profits and revenues. </a:t>
            </a:r>
          </a:p>
          <a:p>
            <a:pPr marL="285750" indent="-285750" algn="just">
              <a:lnSpc>
                <a:spcPct val="150000"/>
              </a:lnSpc>
              <a:buFont typeface="Arial" panose="020B0604020202020204" pitchFamily="34" charset="0"/>
              <a:buChar char="•"/>
            </a:pPr>
            <a:endParaRPr lang="en-US" sz="2000" dirty="0">
              <a:latin typeface="AvenirNext LT Pro Bold"/>
            </a:endParaRPr>
          </a:p>
        </p:txBody>
      </p:sp>
      <p:sp>
        <p:nvSpPr>
          <p:cNvPr id="9" name="Rectangle 8"/>
          <p:cNvSpPr/>
          <p:nvPr/>
        </p:nvSpPr>
        <p:spPr>
          <a:xfrm>
            <a:off x="90435" y="110532"/>
            <a:ext cx="4948925" cy="769441"/>
          </a:xfrm>
          <a:prstGeom prst="rect">
            <a:avLst/>
          </a:prstGeom>
        </p:spPr>
        <p:txBody>
          <a:bodyPr wrap="square">
            <a:spAutoFit/>
          </a:bodyPr>
          <a:lstStyle/>
          <a:p>
            <a:r>
              <a:rPr lang="en-US" sz="4400" b="1" dirty="0">
                <a:solidFill>
                  <a:schemeClr val="bg1"/>
                </a:solidFill>
                <a:latin typeface="AvenirNext LT Pro Bold"/>
              </a:rPr>
              <a:t>Data Interpretation  </a:t>
            </a:r>
            <a:endParaRPr lang="en-US" sz="4400" dirty="0">
              <a:solidFill>
                <a:schemeClr val="bg1"/>
              </a:solidFill>
              <a:latin typeface="AvenirNext LT Pro Bold"/>
            </a:endParaRPr>
          </a:p>
        </p:txBody>
      </p:sp>
    </p:spTree>
    <p:extLst>
      <p:ext uri="{BB962C8B-B14F-4D97-AF65-F5344CB8AC3E}">
        <p14:creationId xmlns:p14="http://schemas.microsoft.com/office/powerpoint/2010/main" val="4177308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0"/>
            <a:ext cx="12205250" cy="6870788"/>
          </a:xfrm>
          <a:prstGeom prst="rect">
            <a:avLst/>
          </a:prstGeom>
        </p:spPr>
      </p:pic>
      <p:sp>
        <p:nvSpPr>
          <p:cNvPr id="5" name="Rectangle 4">
            <a:extLst>
              <a:ext uri="{FF2B5EF4-FFF2-40B4-BE49-F238E27FC236}">
                <a16:creationId xmlns:a16="http://schemas.microsoft.com/office/drawing/2014/main" id="{3BEAC49E-F9FB-104B-5B3B-38C288559E85}"/>
              </a:ext>
            </a:extLst>
          </p:cNvPr>
          <p:cNvSpPr/>
          <p:nvPr/>
        </p:nvSpPr>
        <p:spPr>
          <a:xfrm>
            <a:off x="13250" y="892760"/>
            <a:ext cx="11904430" cy="5698959"/>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pic>
        <p:nvPicPr>
          <p:cNvPr id="6" name="Picture 5"/>
          <p:cNvPicPr>
            <a:picLocks noChangeAspect="1"/>
          </p:cNvPicPr>
          <p:nvPr/>
        </p:nvPicPr>
        <p:blipFill>
          <a:blip r:embed="rId5"/>
          <a:stretch>
            <a:fillRect/>
          </a:stretch>
        </p:blipFill>
        <p:spPr>
          <a:xfrm>
            <a:off x="203420" y="183525"/>
            <a:ext cx="11714260" cy="6508677"/>
          </a:xfrm>
          <a:prstGeom prst="rect">
            <a:avLst/>
          </a:prstGeom>
        </p:spPr>
      </p:pic>
    </p:spTree>
    <p:extLst>
      <p:ext uri="{BB962C8B-B14F-4D97-AF65-F5344CB8AC3E}">
        <p14:creationId xmlns:p14="http://schemas.microsoft.com/office/powerpoint/2010/main" val="471562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0"/>
            <a:ext cx="12205250" cy="6870788"/>
          </a:xfrm>
          <a:prstGeom prst="rect">
            <a:avLst/>
          </a:prstGeom>
        </p:spPr>
      </p:pic>
      <p:sp>
        <p:nvSpPr>
          <p:cNvPr id="5" name="Rectangle 4">
            <a:extLst>
              <a:ext uri="{FF2B5EF4-FFF2-40B4-BE49-F238E27FC236}">
                <a16:creationId xmlns:a16="http://schemas.microsoft.com/office/drawing/2014/main" id="{3BEAC49E-F9FB-104B-5B3B-38C288559E85}"/>
              </a:ext>
            </a:extLst>
          </p:cNvPr>
          <p:cNvSpPr/>
          <p:nvPr/>
        </p:nvSpPr>
        <p:spPr>
          <a:xfrm>
            <a:off x="13250" y="948904"/>
            <a:ext cx="11904430" cy="5698959"/>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Rectangle 5"/>
          <p:cNvSpPr/>
          <p:nvPr/>
        </p:nvSpPr>
        <p:spPr>
          <a:xfrm>
            <a:off x="2037046" y="153993"/>
            <a:ext cx="8302273" cy="584775"/>
          </a:xfrm>
          <a:prstGeom prst="rect">
            <a:avLst/>
          </a:prstGeom>
        </p:spPr>
        <p:txBody>
          <a:bodyPr wrap="none">
            <a:spAutoFit/>
          </a:bodyPr>
          <a:lstStyle/>
          <a:p>
            <a:r>
              <a:rPr lang="en-US" sz="3200" b="1" dirty="0">
                <a:solidFill>
                  <a:schemeClr val="bg1"/>
                </a:solidFill>
                <a:latin typeface="AvenirNext LT Pro Bold" panose="020B0804020202020204"/>
              </a:rPr>
              <a:t>Customer will not Leave the Bank for these Specific Value </a:t>
            </a:r>
            <a:endParaRPr lang="en-US" sz="3200" dirty="0">
              <a:solidFill>
                <a:schemeClr val="bg1"/>
              </a:solidFill>
              <a:latin typeface="AvenirNext LT Pro Bold" panose="020B0804020202020204"/>
            </a:endParaRPr>
          </a:p>
        </p:txBody>
      </p:sp>
      <p:pic>
        <p:nvPicPr>
          <p:cNvPr id="7" name="Picture 6"/>
          <p:cNvPicPr>
            <a:picLocks noChangeAspect="1"/>
          </p:cNvPicPr>
          <p:nvPr/>
        </p:nvPicPr>
        <p:blipFill>
          <a:blip r:embed="rId5"/>
          <a:stretch>
            <a:fillRect/>
          </a:stretch>
        </p:blipFill>
        <p:spPr>
          <a:xfrm>
            <a:off x="299106" y="892762"/>
            <a:ext cx="11631824" cy="5869780"/>
          </a:xfrm>
          <a:prstGeom prst="rect">
            <a:avLst/>
          </a:prstGeom>
        </p:spPr>
      </p:pic>
    </p:spTree>
    <p:extLst>
      <p:ext uri="{BB962C8B-B14F-4D97-AF65-F5344CB8AC3E}">
        <p14:creationId xmlns:p14="http://schemas.microsoft.com/office/powerpoint/2010/main" val="3445744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0"/>
            <a:ext cx="12205250" cy="6870788"/>
          </a:xfrm>
          <a:prstGeom prst="rect">
            <a:avLst/>
          </a:prstGeom>
        </p:spPr>
      </p:pic>
      <p:sp>
        <p:nvSpPr>
          <p:cNvPr id="5" name="Rectangle 4">
            <a:extLst>
              <a:ext uri="{FF2B5EF4-FFF2-40B4-BE49-F238E27FC236}">
                <a16:creationId xmlns:a16="http://schemas.microsoft.com/office/drawing/2014/main" id="{3BEAC49E-F9FB-104B-5B3B-38C288559E85}"/>
              </a:ext>
            </a:extLst>
          </p:cNvPr>
          <p:cNvSpPr/>
          <p:nvPr/>
        </p:nvSpPr>
        <p:spPr>
          <a:xfrm>
            <a:off x="13250" y="892760"/>
            <a:ext cx="12192000" cy="5698959"/>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en-US" dirty="0">
                <a:latin typeface="AvenirNext LT Pro Bold" panose="020B0804020202020204"/>
              </a:rPr>
              <a:t>The model developed will help clients to identify, who are likely to be churned and develop appropriate marketing actions to retain their valuable clients. And this model also supports information about similar customer group to consider which marketing reactions are to be provided. Thus, due to existing customers are retained, it will provide banks with increased profits and revenues. </a:t>
            </a:r>
          </a:p>
          <a:p>
            <a:pPr marL="342900" indent="-342900" algn="just">
              <a:lnSpc>
                <a:spcPct val="150000"/>
              </a:lnSpc>
              <a:buFont typeface="Arial" panose="020B0604020202020204" pitchFamily="34" charset="0"/>
              <a:buChar char="•"/>
            </a:pPr>
            <a:r>
              <a:rPr lang="en-US" dirty="0">
                <a:latin typeface="AvenirNext LT Pro Bold" panose="020B0804020202020204"/>
              </a:rPr>
              <a:t>On the other hand, if the dataset is large and contains many independent variables, ANN - </a:t>
            </a:r>
            <a:r>
              <a:rPr lang="en-US" b="1" dirty="0">
                <a:latin typeface="AvenirNext LT Pro Bold" panose="020B0804020202020204"/>
              </a:rPr>
              <a:t>Artificial Neural Network </a:t>
            </a:r>
            <a:r>
              <a:rPr lang="en-US" dirty="0">
                <a:latin typeface="AvenirNext LT Pro Bold" panose="020B0804020202020204"/>
              </a:rPr>
              <a:t>is the most computationally effective method that also yields the best results, as discussed previously. </a:t>
            </a:r>
          </a:p>
          <a:p>
            <a:pPr marL="342900" indent="-342900" algn="just">
              <a:lnSpc>
                <a:spcPct val="150000"/>
              </a:lnSpc>
              <a:buFont typeface="Arial" panose="020B0604020202020204" pitchFamily="34" charset="0"/>
              <a:buChar char="•"/>
            </a:pPr>
            <a:r>
              <a:rPr lang="en-US" dirty="0">
                <a:latin typeface="AvenirNext LT Pro Bold" panose="020B0804020202020204"/>
              </a:rPr>
              <a:t>In this study, the </a:t>
            </a:r>
            <a:r>
              <a:rPr lang="en-US" b="1" u="sng" dirty="0">
                <a:latin typeface="AvenirNext LT Pro Bold" panose="020B0804020202020204"/>
              </a:rPr>
              <a:t>Univariate Outlier and Multivariate Outlier </a:t>
            </a:r>
            <a:r>
              <a:rPr lang="en-US" dirty="0">
                <a:latin typeface="AvenirNext LT Pro Bold" panose="020B0804020202020204"/>
              </a:rPr>
              <a:t>yields different results. Among these two-outlier detection technique, the </a:t>
            </a:r>
            <a:r>
              <a:rPr lang="en-US" b="1" dirty="0">
                <a:latin typeface="AvenirNext LT Pro Bold" panose="020B0804020202020204"/>
              </a:rPr>
              <a:t>Univariate Outlier </a:t>
            </a:r>
            <a:r>
              <a:rPr lang="en-US" dirty="0">
                <a:latin typeface="AvenirNext LT Pro Bold" panose="020B0804020202020204"/>
              </a:rPr>
              <a:t>technique that provided better accuracy, sensitivity and specificity are considered </a:t>
            </a:r>
          </a:p>
          <a:p>
            <a:pPr marL="342900" indent="-342900" algn="just">
              <a:lnSpc>
                <a:spcPct val="150000"/>
              </a:lnSpc>
              <a:buFont typeface="Arial" panose="020B0604020202020204" pitchFamily="34" charset="0"/>
              <a:buChar char="•"/>
            </a:pPr>
            <a:r>
              <a:rPr lang="en-US" dirty="0">
                <a:latin typeface="AvenirNext LT Pro Bold" panose="020B0804020202020204"/>
              </a:rPr>
              <a:t>This concludes that the Customer in France and Germany is more churned than the customers in Spain. Based on Gender Feature, Female are more likely to churn than Male. Credit Card Holders are comparatively churned higher than the other Customers. Non-Activate Customers are Churned more than Others. Customers between the age group of 41 and 60 are churned more than others.</a:t>
            </a:r>
          </a:p>
          <a:p>
            <a:pPr marL="342900" indent="-342900" algn="just">
              <a:lnSpc>
                <a:spcPct val="150000"/>
              </a:lnSpc>
              <a:buFont typeface="Arial" panose="020B0604020202020204" pitchFamily="34" charset="0"/>
              <a:buChar char="•"/>
            </a:pPr>
            <a:r>
              <a:rPr lang="en-US" dirty="0">
                <a:latin typeface="AvenirNext LT Pro Bold" panose="020B0804020202020204"/>
              </a:rPr>
              <a:t>Here, we conclude that the Statistical Model, </a:t>
            </a:r>
            <a:r>
              <a:rPr lang="en-US" b="1" dirty="0">
                <a:latin typeface="AvenirNext LT Pro Bold" panose="020B0804020202020204"/>
              </a:rPr>
              <a:t>Artificial Neural Network </a:t>
            </a:r>
            <a:r>
              <a:rPr lang="en-US" dirty="0">
                <a:latin typeface="AvenirNext LT Pro Bold" panose="020B0804020202020204"/>
              </a:rPr>
              <a:t>gives the high level of accuracy which is 85% with sensitivity and specificity of 86% and 76% respectively using </a:t>
            </a:r>
            <a:r>
              <a:rPr lang="en-US" dirty="0" err="1">
                <a:latin typeface="AvenirNext LT Pro Bold" panose="020B0804020202020204"/>
              </a:rPr>
              <a:t>Mahalonobis</a:t>
            </a:r>
            <a:r>
              <a:rPr lang="en-US" dirty="0">
                <a:latin typeface="AvenirNext LT Pro Bold" panose="020B0804020202020204"/>
              </a:rPr>
              <a:t> distance measure.</a:t>
            </a:r>
          </a:p>
        </p:txBody>
      </p:sp>
      <p:sp>
        <p:nvSpPr>
          <p:cNvPr id="7" name="Rectangle 6"/>
          <p:cNvSpPr/>
          <p:nvPr/>
        </p:nvSpPr>
        <p:spPr>
          <a:xfrm>
            <a:off x="90435" y="110532"/>
            <a:ext cx="3898761" cy="769441"/>
          </a:xfrm>
          <a:prstGeom prst="rect">
            <a:avLst/>
          </a:prstGeom>
        </p:spPr>
        <p:txBody>
          <a:bodyPr wrap="square">
            <a:spAutoFit/>
          </a:bodyPr>
          <a:lstStyle/>
          <a:p>
            <a:r>
              <a:rPr lang="en-US" sz="4400" b="1" dirty="0">
                <a:solidFill>
                  <a:schemeClr val="bg1"/>
                </a:solidFill>
                <a:latin typeface="AvenirNext LT Pro Bold"/>
              </a:rPr>
              <a:t>Conclusion  </a:t>
            </a:r>
            <a:endParaRPr lang="en-US" sz="4400" dirty="0">
              <a:solidFill>
                <a:schemeClr val="bg1"/>
              </a:solidFill>
              <a:latin typeface="AvenirNext LT Pro Bold"/>
            </a:endParaRPr>
          </a:p>
        </p:txBody>
      </p:sp>
    </p:spTree>
    <p:extLst>
      <p:ext uri="{BB962C8B-B14F-4D97-AF65-F5344CB8AC3E}">
        <p14:creationId xmlns:p14="http://schemas.microsoft.com/office/powerpoint/2010/main" val="3048112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light, outdoor object, night sky&#10;&#10;Description automatically generated">
            <a:extLst>
              <a:ext uri="{FF2B5EF4-FFF2-40B4-BE49-F238E27FC236}">
                <a16:creationId xmlns:a16="http://schemas.microsoft.com/office/drawing/2014/main" id="{940F9EB7-6B23-4F7B-C54C-1807C8DD7E9C}"/>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25559" r="4895"/>
          <a:stretch/>
        </p:blipFill>
        <p:spPr>
          <a:xfrm>
            <a:off x="3250175" y="0"/>
            <a:ext cx="8941825" cy="6858000"/>
          </a:xfrm>
          <a:prstGeom prst="rect">
            <a:avLst/>
          </a:prstGeom>
        </p:spPr>
      </p:pic>
      <p:pic>
        <p:nvPicPr>
          <p:cNvPr id="7" name="Picture 6" descr="A picture containing outdoor object&#10;&#10;Description automatically generated">
            <a:extLst>
              <a:ext uri="{FF2B5EF4-FFF2-40B4-BE49-F238E27FC236}">
                <a16:creationId xmlns:a16="http://schemas.microsoft.com/office/drawing/2014/main" id="{0EB03395-7781-9D53-6FA6-BF1603C30858}"/>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39084" r="83816" b="169"/>
          <a:stretch/>
        </p:blipFill>
        <p:spPr>
          <a:xfrm>
            <a:off x="-1" y="-4372"/>
            <a:ext cx="3250176" cy="6862371"/>
          </a:xfrm>
          <a:prstGeom prst="rect">
            <a:avLst/>
          </a:prstGeom>
        </p:spPr>
      </p:pic>
      <p:sp>
        <p:nvSpPr>
          <p:cNvPr id="3" name="Rectangle 2">
            <a:extLst>
              <a:ext uri="{FF2B5EF4-FFF2-40B4-BE49-F238E27FC236}">
                <a16:creationId xmlns:a16="http://schemas.microsoft.com/office/drawing/2014/main" id="{8D31C69D-CF3B-C7E8-4273-96894F41C76B}"/>
              </a:ext>
            </a:extLst>
          </p:cNvPr>
          <p:cNvSpPr/>
          <p:nvPr/>
        </p:nvSpPr>
        <p:spPr>
          <a:xfrm>
            <a:off x="0" y="-4372"/>
            <a:ext cx="12192000" cy="6858000"/>
          </a:xfrm>
          <a:prstGeom prst="rect">
            <a:avLst/>
          </a:prstGeom>
          <a:gradFill>
            <a:gsLst>
              <a:gs pos="0">
                <a:srgbClr val="042568">
                  <a:alpha val="75000"/>
                </a:srgbClr>
              </a:gs>
              <a:gs pos="28000">
                <a:srgbClr val="052C6D"/>
              </a:gs>
              <a:gs pos="100000">
                <a:srgbClr val="0C5C8D">
                  <a:alpha val="50000"/>
                </a:srgb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865226AE-5E8B-86EE-B0CC-6E716F967695}"/>
              </a:ext>
            </a:extLst>
          </p:cNvPr>
          <p:cNvSpPr/>
          <p:nvPr/>
        </p:nvSpPr>
        <p:spPr>
          <a:xfrm>
            <a:off x="0" y="-396240"/>
            <a:ext cx="12192000" cy="6858000"/>
          </a:xfrm>
          <a:prstGeom prst="rect">
            <a:avLst/>
          </a:prstGeom>
          <a:gradFill>
            <a:gsLst>
              <a:gs pos="42000">
                <a:srgbClr val="2EF4E0">
                  <a:alpha val="25000"/>
                </a:srgbClr>
              </a:gs>
              <a:gs pos="100000">
                <a:srgbClr val="012F3B">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18" name="Freeform: Shape 17">
            <a:extLst>
              <a:ext uri="{FF2B5EF4-FFF2-40B4-BE49-F238E27FC236}">
                <a16:creationId xmlns:a16="http://schemas.microsoft.com/office/drawing/2014/main" id="{211B8551-D689-5088-3CD0-4AE0EEC4675A}"/>
              </a:ext>
            </a:extLst>
          </p:cNvPr>
          <p:cNvSpPr/>
          <p:nvPr/>
        </p:nvSpPr>
        <p:spPr>
          <a:xfrm>
            <a:off x="0" y="4580444"/>
            <a:ext cx="2393530" cy="2277557"/>
          </a:xfrm>
          <a:custGeom>
            <a:avLst/>
            <a:gdLst>
              <a:gd name="connsiteX0" fmla="*/ 893876 w 2393530"/>
              <a:gd name="connsiteY0" fmla="*/ 0 h 2277557"/>
              <a:gd name="connsiteX1" fmla="*/ 2393530 w 2393530"/>
              <a:gd name="connsiteY1" fmla="*/ 1499654 h 2277557"/>
              <a:gd name="connsiteX2" fmla="*/ 2212530 w 2393530"/>
              <a:gd name="connsiteY2" fmla="*/ 2214478 h 2277557"/>
              <a:gd name="connsiteX3" fmla="*/ 2174209 w 2393530"/>
              <a:gd name="connsiteY3" fmla="*/ 2277557 h 2277557"/>
              <a:gd name="connsiteX4" fmla="*/ 0 w 2393530"/>
              <a:gd name="connsiteY4" fmla="*/ 2277557 h 2277557"/>
              <a:gd name="connsiteX5" fmla="*/ 0 w 2393530"/>
              <a:gd name="connsiteY5" fmla="*/ 297549 h 2277557"/>
              <a:gd name="connsiteX6" fmla="*/ 55405 w 2393530"/>
              <a:gd name="connsiteY6" fmla="*/ 256118 h 2277557"/>
              <a:gd name="connsiteX7" fmla="*/ 893876 w 2393530"/>
              <a:gd name="connsiteY7" fmla="*/ 0 h 22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530" h="2277557">
                <a:moveTo>
                  <a:pt x="893876" y="0"/>
                </a:moveTo>
                <a:cubicBezTo>
                  <a:pt x="1722112" y="0"/>
                  <a:pt x="2393530" y="671418"/>
                  <a:pt x="2393530" y="1499654"/>
                </a:cubicBezTo>
                <a:cubicBezTo>
                  <a:pt x="2393530" y="1758478"/>
                  <a:pt x="2327962" y="2001988"/>
                  <a:pt x="2212530" y="2214478"/>
                </a:cubicBezTo>
                <a:lnTo>
                  <a:pt x="2174209" y="2277557"/>
                </a:lnTo>
                <a:lnTo>
                  <a:pt x="0" y="2277557"/>
                </a:lnTo>
                <a:lnTo>
                  <a:pt x="0" y="297549"/>
                </a:lnTo>
                <a:lnTo>
                  <a:pt x="55405" y="256118"/>
                </a:lnTo>
                <a:cubicBezTo>
                  <a:pt x="294752" y="94418"/>
                  <a:pt x="583288" y="0"/>
                  <a:pt x="893876" y="0"/>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30F5EDF-B960-0E39-20ED-1871584B0E76}"/>
              </a:ext>
            </a:extLst>
          </p:cNvPr>
          <p:cNvSpPr/>
          <p:nvPr/>
        </p:nvSpPr>
        <p:spPr>
          <a:xfrm>
            <a:off x="0" y="1859918"/>
            <a:ext cx="8112769" cy="345297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738C024-BA46-3B31-5F82-2279810F02FC}"/>
              </a:ext>
            </a:extLst>
          </p:cNvPr>
          <p:cNvSpPr txBox="1"/>
          <p:nvPr/>
        </p:nvSpPr>
        <p:spPr>
          <a:xfrm>
            <a:off x="1098895" y="2696806"/>
            <a:ext cx="6425855" cy="1571165"/>
          </a:xfrm>
          <a:prstGeom prst="rect">
            <a:avLst/>
          </a:prstGeom>
          <a:noFill/>
        </p:spPr>
        <p:txBody>
          <a:bodyPr wrap="square" t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8800" b="1" i="0" u="none" strike="noStrike" kern="1200" cap="none" spc="0" normalizeH="0" baseline="0" noProof="0" dirty="0">
                <a:ln>
                  <a:noFill/>
                </a:ln>
                <a:solidFill>
                  <a:prstClr val="white"/>
                </a:solidFill>
                <a:effectLst/>
                <a:uLnTx/>
                <a:uFillTx/>
                <a:latin typeface="AvenirNext LT Pro Bold" panose="020B0804020202020204" pitchFamily="34" charset="0"/>
                <a:ea typeface="Roboto" panose="02000000000000000000" pitchFamily="2" charset="0"/>
                <a:cs typeface="+mn-cs"/>
              </a:rPr>
              <a:t>Thank You</a:t>
            </a:r>
          </a:p>
        </p:txBody>
      </p:sp>
      <p:cxnSp>
        <p:nvCxnSpPr>
          <p:cNvPr id="11" name="Straight Connector 10">
            <a:extLst>
              <a:ext uri="{FF2B5EF4-FFF2-40B4-BE49-F238E27FC236}">
                <a16:creationId xmlns:a16="http://schemas.microsoft.com/office/drawing/2014/main" id="{13632D6F-6291-C9D8-41A7-9EDF01A1EBAA}"/>
              </a:ext>
            </a:extLst>
          </p:cNvPr>
          <p:cNvCxnSpPr>
            <a:cxnSpLocks/>
          </p:cNvCxnSpPr>
          <p:nvPr/>
        </p:nvCxnSpPr>
        <p:spPr>
          <a:xfrm>
            <a:off x="0" y="4694359"/>
            <a:ext cx="679268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2049E4E-6DFB-599B-134D-627ABB614D14}"/>
              </a:ext>
            </a:extLst>
          </p:cNvPr>
          <p:cNvSpPr/>
          <p:nvPr/>
        </p:nvSpPr>
        <p:spPr>
          <a:xfrm>
            <a:off x="5515716" y="4614581"/>
            <a:ext cx="1291341" cy="159556"/>
          </a:xfrm>
          <a:prstGeom prst="roundRect">
            <a:avLst>
              <a:gd name="adj" fmla="val 50000"/>
            </a:avLst>
          </a:prstGeom>
          <a:solidFill>
            <a:srgbClr val="0C5C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43F5612A-1FE5-7688-C5DA-6B4A239F69AF}"/>
              </a:ext>
            </a:extLst>
          </p:cNvPr>
          <p:cNvSpPr/>
          <p:nvPr/>
        </p:nvSpPr>
        <p:spPr>
          <a:xfrm rot="3487770">
            <a:off x="875960" y="391063"/>
            <a:ext cx="766806" cy="766806"/>
          </a:xfrm>
          <a:prstGeom prst="ellipse">
            <a:avLst/>
          </a:prstGeom>
          <a:gradFill>
            <a:gsLst>
              <a:gs pos="0">
                <a:srgbClr val="2EF4E0">
                  <a:alpha val="27000"/>
                </a:srgbClr>
              </a:gs>
              <a:gs pos="8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3AA606B2-71C7-8040-0069-43AFDAF01ECD}"/>
              </a:ext>
            </a:extLst>
          </p:cNvPr>
          <p:cNvSpPr/>
          <p:nvPr/>
        </p:nvSpPr>
        <p:spPr>
          <a:xfrm rot="6488297">
            <a:off x="10442756" y="718386"/>
            <a:ext cx="1168240" cy="1168240"/>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A2EEE3E3-BD34-47FC-C9A6-A58E4D8D614A}"/>
              </a:ext>
            </a:extLst>
          </p:cNvPr>
          <p:cNvSpPr/>
          <p:nvPr/>
        </p:nvSpPr>
        <p:spPr>
          <a:xfrm>
            <a:off x="7766007" y="4952416"/>
            <a:ext cx="766806" cy="766806"/>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DC32D7A1-3FAF-FAE5-6006-40A00679B973}"/>
              </a:ext>
            </a:extLst>
          </p:cNvPr>
          <p:cNvSpPr/>
          <p:nvPr/>
        </p:nvSpPr>
        <p:spPr>
          <a:xfrm>
            <a:off x="1011470" y="1540809"/>
            <a:ext cx="3044914" cy="666507"/>
          </a:xfrm>
          <a:prstGeom prst="roundRect">
            <a:avLst>
              <a:gd name="adj" fmla="val 50000"/>
            </a:avLst>
          </a:prstGeom>
          <a:gradFill>
            <a:gsLst>
              <a:gs pos="31000">
                <a:srgbClr val="2EF4E0">
                  <a:alpha val="64000"/>
                </a:srgbClr>
              </a:gs>
              <a:gs pos="100000">
                <a:srgbClr val="012F3B">
                  <a:alpha val="9000"/>
                </a:srgb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4000" b="1" dirty="0">
                <a:solidFill>
                  <a:prstClr val="white"/>
                </a:solidFill>
                <a:latin typeface="Calibri" panose="020F0502020204030204"/>
              </a:rPr>
              <a:t>SADISH P</a:t>
            </a:r>
            <a:endParaRPr kumimoji="0" lang="en-ID" sz="4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1012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36682271-77AC-2B31-1415-3FDDF5E0460A}"/>
              </a:ext>
            </a:extLst>
          </p:cNvPr>
          <p:cNvSpPr/>
          <p:nvPr/>
        </p:nvSpPr>
        <p:spPr>
          <a:xfrm>
            <a:off x="-12863" y="-62250"/>
            <a:ext cx="12192000" cy="6920249"/>
          </a:xfrm>
          <a:prstGeom prst="rect">
            <a:avLst/>
          </a:prstGeom>
          <a:gradFill>
            <a:gsLst>
              <a:gs pos="0">
                <a:srgbClr val="042568"/>
              </a:gs>
              <a:gs pos="100000">
                <a:srgbClr val="0C5C8D"/>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Freeform: Shape 8">
            <a:extLst>
              <a:ext uri="{FF2B5EF4-FFF2-40B4-BE49-F238E27FC236}">
                <a16:creationId xmlns:a16="http://schemas.microsoft.com/office/drawing/2014/main" id="{F37D59BB-69E5-4CA2-9F17-2EF0C2DF9C62}"/>
              </a:ext>
            </a:extLst>
          </p:cNvPr>
          <p:cNvSpPr/>
          <p:nvPr/>
        </p:nvSpPr>
        <p:spPr>
          <a:xfrm>
            <a:off x="-12863" y="-10816"/>
            <a:ext cx="11758381" cy="2133600"/>
          </a:xfrm>
          <a:custGeom>
            <a:avLst/>
            <a:gdLst>
              <a:gd name="connsiteX0" fmla="*/ 0 w 11758381"/>
              <a:gd name="connsiteY0" fmla="*/ 0 h 2133600"/>
              <a:gd name="connsiteX1" fmla="*/ 11758381 w 11758381"/>
              <a:gd name="connsiteY1" fmla="*/ 0 h 2133600"/>
              <a:gd name="connsiteX2" fmla="*/ 11617320 w 11758381"/>
              <a:gd name="connsiteY2" fmla="*/ 122027 h 2133600"/>
              <a:gd name="connsiteX3" fmla="*/ 5879190 w 11758381"/>
              <a:gd name="connsiteY3" fmla="*/ 2133600 h 2133600"/>
              <a:gd name="connsiteX4" fmla="*/ 141061 w 11758381"/>
              <a:gd name="connsiteY4" fmla="*/ 122027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8381" h="2133600">
                <a:moveTo>
                  <a:pt x="0" y="0"/>
                </a:moveTo>
                <a:lnTo>
                  <a:pt x="11758381" y="0"/>
                </a:lnTo>
                <a:lnTo>
                  <a:pt x="11617320" y="122027"/>
                </a:lnTo>
                <a:cubicBezTo>
                  <a:pt x="10101775" y="1371852"/>
                  <a:pt x="8088525" y="2133600"/>
                  <a:pt x="5879190" y="2133600"/>
                </a:cubicBezTo>
                <a:cubicBezTo>
                  <a:pt x="3669855" y="2133600"/>
                  <a:pt x="1656606" y="1371852"/>
                  <a:pt x="141061" y="122027"/>
                </a:cubicBezTo>
                <a:close/>
              </a:path>
            </a:pathLst>
          </a:cu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03B28AFC-24A4-4AB2-B558-61D417B4D9F1}"/>
              </a:ext>
            </a:extLst>
          </p:cNvPr>
          <p:cNvGrpSpPr/>
          <p:nvPr/>
        </p:nvGrpSpPr>
        <p:grpSpPr>
          <a:xfrm flipV="1">
            <a:off x="8209328" y="-642877"/>
            <a:ext cx="4240918" cy="2533885"/>
            <a:chOff x="7200900" y="3534428"/>
            <a:chExt cx="5562601" cy="3323571"/>
          </a:xfrm>
        </p:grpSpPr>
        <p:sp>
          <p:nvSpPr>
            <p:cNvPr id="164" name="Freeform: Shape 181">
              <a:extLst>
                <a:ext uri="{FF2B5EF4-FFF2-40B4-BE49-F238E27FC236}">
                  <a16:creationId xmlns:a16="http://schemas.microsoft.com/office/drawing/2014/main" id="{44B92956-1328-4E8F-8DD1-24587ECB1082}"/>
                </a:ext>
              </a:extLst>
            </p:cNvPr>
            <p:cNvSpPr/>
            <p:nvPr/>
          </p:nvSpPr>
          <p:spPr>
            <a:xfrm rot="10800000" flipH="1">
              <a:off x="7777322" y="4091297"/>
              <a:ext cx="4630579" cy="2766702"/>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Freeform: Shape 182">
              <a:extLst>
                <a:ext uri="{FF2B5EF4-FFF2-40B4-BE49-F238E27FC236}">
                  <a16:creationId xmlns:a16="http://schemas.microsoft.com/office/drawing/2014/main" id="{8C086053-F60A-4C3B-9B47-0E55C168FB46}"/>
                </a:ext>
              </a:extLst>
            </p:cNvPr>
            <p:cNvSpPr/>
            <p:nvPr/>
          </p:nvSpPr>
          <p:spPr>
            <a:xfrm rot="10800000" flipH="1">
              <a:off x="7509984" y="3848098"/>
              <a:ext cx="5037617" cy="3009901"/>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Shape 183">
              <a:extLst>
                <a:ext uri="{FF2B5EF4-FFF2-40B4-BE49-F238E27FC236}">
                  <a16:creationId xmlns:a16="http://schemas.microsoft.com/office/drawing/2014/main" id="{84380CA9-EA0F-4E32-91C7-FBB7E8953D69}"/>
                </a:ext>
              </a:extLst>
            </p:cNvPr>
            <p:cNvSpPr/>
            <p:nvPr/>
          </p:nvSpPr>
          <p:spPr>
            <a:xfrm rot="10800000" flipH="1">
              <a:off x="7200900" y="3534428"/>
              <a:ext cx="5562601" cy="3323571"/>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Shape 184">
              <a:extLst>
                <a:ext uri="{FF2B5EF4-FFF2-40B4-BE49-F238E27FC236}">
                  <a16:creationId xmlns:a16="http://schemas.microsoft.com/office/drawing/2014/main" id="{BB0D7ED0-0155-4F1C-8283-D31762726196}"/>
                </a:ext>
              </a:extLst>
            </p:cNvPr>
            <p:cNvSpPr/>
            <p:nvPr/>
          </p:nvSpPr>
          <p:spPr>
            <a:xfrm rot="10800000" flipH="1">
              <a:off x="8067687" y="4410622"/>
              <a:ext cx="4096128" cy="2447375"/>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8" name="Slide Number Placeholder 2">
            <a:extLst>
              <a:ext uri="{FF2B5EF4-FFF2-40B4-BE49-F238E27FC236}">
                <a16:creationId xmlns:a16="http://schemas.microsoft.com/office/drawing/2014/main" id="{F8762592-A9ED-45C9-B5C2-9EF6C54C29D8}"/>
              </a:ext>
            </a:extLst>
          </p:cNvPr>
          <p:cNvSpPr>
            <a:spLocks noGrp="1"/>
          </p:cNvSpPr>
          <p:nvPr>
            <p:ph type="sldNum" sz="quarter" idx="12"/>
          </p:nvPr>
        </p:nvSpPr>
        <p:spPr>
          <a:xfrm>
            <a:off x="10971282" y="6282531"/>
            <a:ext cx="64591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45C2C1-43AE-4748-AE73-76A74359E3A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69" name="Group 168">
            <a:extLst>
              <a:ext uri="{FF2B5EF4-FFF2-40B4-BE49-F238E27FC236}">
                <a16:creationId xmlns:a16="http://schemas.microsoft.com/office/drawing/2014/main" id="{808280AC-1B5E-4B2E-870E-3A1FD26506D8}"/>
              </a:ext>
            </a:extLst>
          </p:cNvPr>
          <p:cNvGrpSpPr/>
          <p:nvPr/>
        </p:nvGrpSpPr>
        <p:grpSpPr>
          <a:xfrm>
            <a:off x="3347947" y="703005"/>
            <a:ext cx="5062486" cy="727590"/>
            <a:chOff x="-890989" y="2624323"/>
            <a:chExt cx="5062486" cy="727590"/>
          </a:xfrm>
        </p:grpSpPr>
        <p:sp>
          <p:nvSpPr>
            <p:cNvPr id="170" name="TextBox 169">
              <a:extLst>
                <a:ext uri="{FF2B5EF4-FFF2-40B4-BE49-F238E27FC236}">
                  <a16:creationId xmlns:a16="http://schemas.microsoft.com/office/drawing/2014/main" id="{19E98EA8-7EDF-484D-82A9-5B1F89582D15}"/>
                </a:ext>
              </a:extLst>
            </p:cNvPr>
            <p:cNvSpPr txBox="1"/>
            <p:nvPr/>
          </p:nvSpPr>
          <p:spPr>
            <a:xfrm>
              <a:off x="-890989" y="2624323"/>
              <a:ext cx="5062486" cy="597087"/>
            </a:xfrm>
            <a:prstGeom prst="rect">
              <a:avLst/>
            </a:prstGeom>
            <a:noFill/>
          </p:spPr>
          <p:txBody>
            <a:bodyPr wrap="square" lIns="0" r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Calibri" panose="020F0502020204030204"/>
                  <a:ea typeface="+mn-ea"/>
                  <a:cs typeface="+mn-cs"/>
                </a:rPr>
                <a:t>Introduction</a:t>
              </a:r>
            </a:p>
          </p:txBody>
        </p:sp>
        <p:cxnSp>
          <p:nvCxnSpPr>
            <p:cNvPr id="171" name="Straight Connector 170">
              <a:extLst>
                <a:ext uri="{FF2B5EF4-FFF2-40B4-BE49-F238E27FC236}">
                  <a16:creationId xmlns:a16="http://schemas.microsoft.com/office/drawing/2014/main" id="{43171F59-B08C-4A2F-B8EA-9A6C19C9FF5D}"/>
                </a:ext>
              </a:extLst>
            </p:cNvPr>
            <p:cNvCxnSpPr>
              <a:cxnSpLocks/>
            </p:cNvCxnSpPr>
            <p:nvPr/>
          </p:nvCxnSpPr>
          <p:spPr>
            <a:xfrm>
              <a:off x="1090728" y="3351913"/>
              <a:ext cx="109905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72" name="Rectangle: Rounded Corners 18">
            <a:extLst>
              <a:ext uri="{FF2B5EF4-FFF2-40B4-BE49-F238E27FC236}">
                <a16:creationId xmlns:a16="http://schemas.microsoft.com/office/drawing/2014/main" id="{5C7F0DEF-A37E-4D5B-913F-09043C17B0F9}"/>
              </a:ext>
            </a:extLst>
          </p:cNvPr>
          <p:cNvSpPr/>
          <p:nvPr/>
        </p:nvSpPr>
        <p:spPr>
          <a:xfrm>
            <a:off x="849990" y="2347337"/>
            <a:ext cx="10058400" cy="828481"/>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803BC4F6-4F79-4672-9448-A3B722AB29EE}"/>
              </a:ext>
            </a:extLst>
          </p:cNvPr>
          <p:cNvSpPr txBox="1"/>
          <p:nvPr/>
        </p:nvSpPr>
        <p:spPr>
          <a:xfrm>
            <a:off x="1899483" y="2603014"/>
            <a:ext cx="1467031"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Our Study</a:t>
            </a:r>
            <a:endParaRPr kumimoji="0" lang="id-ID"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4" name="Group 173">
            <a:extLst>
              <a:ext uri="{FF2B5EF4-FFF2-40B4-BE49-F238E27FC236}">
                <a16:creationId xmlns:a16="http://schemas.microsoft.com/office/drawing/2014/main" id="{E1C5AC81-12C4-4763-A4D9-4E805A9735C5}"/>
              </a:ext>
            </a:extLst>
          </p:cNvPr>
          <p:cNvGrpSpPr/>
          <p:nvPr/>
        </p:nvGrpSpPr>
        <p:grpSpPr>
          <a:xfrm>
            <a:off x="10335966" y="2239499"/>
            <a:ext cx="509616" cy="536977"/>
            <a:chOff x="10522124" y="2434446"/>
            <a:chExt cx="441553" cy="441553"/>
          </a:xfrm>
        </p:grpSpPr>
        <p:sp>
          <p:nvSpPr>
            <p:cNvPr id="175" name="Oval 174">
              <a:extLst>
                <a:ext uri="{FF2B5EF4-FFF2-40B4-BE49-F238E27FC236}">
                  <a16:creationId xmlns:a16="http://schemas.microsoft.com/office/drawing/2014/main" id="{21809829-A676-49AF-839F-832852D8FDBA}"/>
                </a:ext>
              </a:extLst>
            </p:cNvPr>
            <p:cNvSpPr/>
            <p:nvPr/>
          </p:nvSpPr>
          <p:spPr>
            <a:xfrm>
              <a:off x="10522124" y="2434446"/>
              <a:ext cx="441553" cy="441553"/>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F0A865B8-09A5-4B67-9F5A-B2AE393A6104}"/>
                </a:ext>
              </a:extLst>
            </p:cNvPr>
            <p:cNvSpPr txBox="1"/>
            <p:nvPr/>
          </p:nvSpPr>
          <p:spPr>
            <a:xfrm>
              <a:off x="10613057" y="2455167"/>
              <a:ext cx="259686" cy="400110"/>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rgbClr val="FFC000"/>
                  </a:solidFill>
                  <a:effectLst/>
                  <a:uLnTx/>
                  <a:uFillTx/>
                  <a:latin typeface="Calibri" panose="020F0502020204030204"/>
                  <a:ea typeface="+mn-ea"/>
                  <a:cs typeface="+mn-cs"/>
                </a:rPr>
                <a:t>01</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grpSp>
      <p:sp>
        <p:nvSpPr>
          <p:cNvPr id="177" name="TextBox 176">
            <a:extLst>
              <a:ext uri="{FF2B5EF4-FFF2-40B4-BE49-F238E27FC236}">
                <a16:creationId xmlns:a16="http://schemas.microsoft.com/office/drawing/2014/main" id="{B219EE4C-0386-4B3C-B762-42480815D18C}"/>
              </a:ext>
            </a:extLst>
          </p:cNvPr>
          <p:cNvSpPr txBox="1"/>
          <p:nvPr/>
        </p:nvSpPr>
        <p:spPr>
          <a:xfrm>
            <a:off x="3853789" y="2356864"/>
            <a:ext cx="6270308" cy="757130"/>
          </a:xfrm>
          <a:prstGeom prst="rect">
            <a:avLst/>
          </a:prstGeom>
          <a:noFill/>
        </p:spPr>
        <p:txBody>
          <a:bodyPr wrap="square" lIns="0" rIns="0" rtlCol="0" anchor="ctr">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competitors are also ready to provide higher quality and lower prices for the same products and services. So, customers are shifting loyalties from bank to bank. </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237A8FEA-D47B-4839-8F2B-1411C95E24BF}"/>
              </a:ext>
            </a:extLst>
          </p:cNvPr>
          <p:cNvSpPr/>
          <p:nvPr/>
        </p:nvSpPr>
        <p:spPr>
          <a:xfrm>
            <a:off x="1088004" y="2540079"/>
            <a:ext cx="525396" cy="544337"/>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9666931C-4D7B-4676-A337-85F1AF702901}"/>
              </a:ext>
            </a:extLst>
          </p:cNvPr>
          <p:cNvGrpSpPr/>
          <p:nvPr/>
        </p:nvGrpSpPr>
        <p:grpSpPr>
          <a:xfrm>
            <a:off x="1240233" y="2696518"/>
            <a:ext cx="161298" cy="204311"/>
            <a:chOff x="3421063" y="2525713"/>
            <a:chExt cx="285750" cy="361950"/>
          </a:xfrm>
        </p:grpSpPr>
        <p:sp>
          <p:nvSpPr>
            <p:cNvPr id="180" name="Freeform 6">
              <a:extLst>
                <a:ext uri="{FF2B5EF4-FFF2-40B4-BE49-F238E27FC236}">
                  <a16:creationId xmlns:a16="http://schemas.microsoft.com/office/drawing/2014/main" id="{879901D6-C80F-49C1-9CD4-6A4C08ABCF46}"/>
                </a:ext>
              </a:extLst>
            </p:cNvPr>
            <p:cNvSpPr>
              <a:spLocks/>
            </p:cNvSpPr>
            <p:nvPr/>
          </p:nvSpPr>
          <p:spPr bwMode="auto">
            <a:xfrm>
              <a:off x="3541713" y="2525713"/>
              <a:ext cx="165100" cy="361950"/>
            </a:xfrm>
            <a:custGeom>
              <a:avLst/>
              <a:gdLst>
                <a:gd name="T0" fmla="*/ 42 w 44"/>
                <a:gd name="T1" fmla="*/ 0 h 96"/>
                <a:gd name="T2" fmla="*/ 2 w 44"/>
                <a:gd name="T3" fmla="*/ 0 h 96"/>
                <a:gd name="T4" fmla="*/ 0 w 44"/>
                <a:gd name="T5" fmla="*/ 2 h 96"/>
                <a:gd name="T6" fmla="*/ 0 w 44"/>
                <a:gd name="T7" fmla="*/ 4 h 96"/>
                <a:gd name="T8" fmla="*/ 4 w 44"/>
                <a:gd name="T9" fmla="*/ 4 h 96"/>
                <a:gd name="T10" fmla="*/ 26 w 44"/>
                <a:gd name="T11" fmla="*/ 4 h 96"/>
                <a:gd name="T12" fmla="*/ 28 w 44"/>
                <a:gd name="T13" fmla="*/ 6 h 96"/>
                <a:gd name="T14" fmla="*/ 26 w 44"/>
                <a:gd name="T15" fmla="*/ 8 h 96"/>
                <a:gd name="T16" fmla="*/ 0 w 44"/>
                <a:gd name="T17" fmla="*/ 8 h 96"/>
                <a:gd name="T18" fmla="*/ 0 w 44"/>
                <a:gd name="T19" fmla="*/ 12 h 96"/>
                <a:gd name="T20" fmla="*/ 18 w 44"/>
                <a:gd name="T21" fmla="*/ 12 h 96"/>
                <a:gd name="T22" fmla="*/ 20 w 44"/>
                <a:gd name="T23" fmla="*/ 14 h 96"/>
                <a:gd name="T24" fmla="*/ 18 w 44"/>
                <a:gd name="T25" fmla="*/ 16 h 96"/>
                <a:gd name="T26" fmla="*/ 0 w 44"/>
                <a:gd name="T27" fmla="*/ 16 h 96"/>
                <a:gd name="T28" fmla="*/ 0 w 44"/>
                <a:gd name="T29" fmla="*/ 20 h 96"/>
                <a:gd name="T30" fmla="*/ 14 w 44"/>
                <a:gd name="T31" fmla="*/ 20 h 96"/>
                <a:gd name="T32" fmla="*/ 16 w 44"/>
                <a:gd name="T33" fmla="*/ 22 h 96"/>
                <a:gd name="T34" fmla="*/ 14 w 44"/>
                <a:gd name="T35" fmla="*/ 24 h 96"/>
                <a:gd name="T36" fmla="*/ 0 w 44"/>
                <a:gd name="T37" fmla="*/ 24 h 96"/>
                <a:gd name="T38" fmla="*/ 0 w 44"/>
                <a:gd name="T39" fmla="*/ 28 h 96"/>
                <a:gd name="T40" fmla="*/ 14 w 44"/>
                <a:gd name="T41" fmla="*/ 28 h 96"/>
                <a:gd name="T42" fmla="*/ 16 w 44"/>
                <a:gd name="T43" fmla="*/ 30 h 96"/>
                <a:gd name="T44" fmla="*/ 16 w 44"/>
                <a:gd name="T45" fmla="*/ 96 h 96"/>
                <a:gd name="T46" fmla="*/ 20 w 44"/>
                <a:gd name="T47" fmla="*/ 96 h 96"/>
                <a:gd name="T48" fmla="*/ 20 w 44"/>
                <a:gd name="T49" fmla="*/ 82 h 96"/>
                <a:gd name="T50" fmla="*/ 22 w 44"/>
                <a:gd name="T51" fmla="*/ 80 h 96"/>
                <a:gd name="T52" fmla="*/ 34 w 44"/>
                <a:gd name="T53" fmla="*/ 80 h 96"/>
                <a:gd name="T54" fmla="*/ 36 w 44"/>
                <a:gd name="T55" fmla="*/ 82 h 96"/>
                <a:gd name="T56" fmla="*/ 36 w 44"/>
                <a:gd name="T57" fmla="*/ 96 h 96"/>
                <a:gd name="T58" fmla="*/ 42 w 44"/>
                <a:gd name="T59" fmla="*/ 96 h 96"/>
                <a:gd name="T60" fmla="*/ 44 w 44"/>
                <a:gd name="T61" fmla="*/ 94 h 96"/>
                <a:gd name="T62" fmla="*/ 44 w 44"/>
                <a:gd name="T63" fmla="*/ 2 h 96"/>
                <a:gd name="T64" fmla="*/ 42 w 44"/>
                <a:gd name="T6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96">
                  <a:moveTo>
                    <a:pt x="42" y="0"/>
                  </a:moveTo>
                  <a:cubicBezTo>
                    <a:pt x="2" y="0"/>
                    <a:pt x="2" y="0"/>
                    <a:pt x="2" y="0"/>
                  </a:cubicBezTo>
                  <a:cubicBezTo>
                    <a:pt x="1" y="0"/>
                    <a:pt x="0" y="1"/>
                    <a:pt x="0" y="2"/>
                  </a:cubicBezTo>
                  <a:cubicBezTo>
                    <a:pt x="0" y="4"/>
                    <a:pt x="0" y="4"/>
                    <a:pt x="0" y="4"/>
                  </a:cubicBezTo>
                  <a:cubicBezTo>
                    <a:pt x="4" y="4"/>
                    <a:pt x="4" y="4"/>
                    <a:pt x="4" y="4"/>
                  </a:cubicBezTo>
                  <a:cubicBezTo>
                    <a:pt x="26" y="4"/>
                    <a:pt x="26" y="4"/>
                    <a:pt x="26" y="4"/>
                  </a:cubicBezTo>
                  <a:cubicBezTo>
                    <a:pt x="27" y="4"/>
                    <a:pt x="28" y="5"/>
                    <a:pt x="28" y="6"/>
                  </a:cubicBezTo>
                  <a:cubicBezTo>
                    <a:pt x="28" y="7"/>
                    <a:pt x="27" y="8"/>
                    <a:pt x="26" y="8"/>
                  </a:cubicBezTo>
                  <a:cubicBezTo>
                    <a:pt x="0" y="8"/>
                    <a:pt x="0" y="8"/>
                    <a:pt x="0" y="8"/>
                  </a:cubicBezTo>
                  <a:cubicBezTo>
                    <a:pt x="0" y="12"/>
                    <a:pt x="0" y="12"/>
                    <a:pt x="0" y="12"/>
                  </a:cubicBezTo>
                  <a:cubicBezTo>
                    <a:pt x="18" y="12"/>
                    <a:pt x="18" y="12"/>
                    <a:pt x="18" y="12"/>
                  </a:cubicBezTo>
                  <a:cubicBezTo>
                    <a:pt x="19" y="12"/>
                    <a:pt x="20" y="13"/>
                    <a:pt x="20" y="14"/>
                  </a:cubicBezTo>
                  <a:cubicBezTo>
                    <a:pt x="20" y="15"/>
                    <a:pt x="19" y="16"/>
                    <a:pt x="18" y="16"/>
                  </a:cubicBezTo>
                  <a:cubicBezTo>
                    <a:pt x="0" y="16"/>
                    <a:pt x="0" y="16"/>
                    <a:pt x="0" y="16"/>
                  </a:cubicBezTo>
                  <a:cubicBezTo>
                    <a:pt x="0" y="20"/>
                    <a:pt x="0" y="20"/>
                    <a:pt x="0" y="20"/>
                  </a:cubicBezTo>
                  <a:cubicBezTo>
                    <a:pt x="14" y="20"/>
                    <a:pt x="14" y="20"/>
                    <a:pt x="14" y="20"/>
                  </a:cubicBezTo>
                  <a:cubicBezTo>
                    <a:pt x="15" y="20"/>
                    <a:pt x="16" y="21"/>
                    <a:pt x="16" y="22"/>
                  </a:cubicBezTo>
                  <a:cubicBezTo>
                    <a:pt x="16" y="23"/>
                    <a:pt x="15" y="24"/>
                    <a:pt x="14" y="24"/>
                  </a:cubicBezTo>
                  <a:cubicBezTo>
                    <a:pt x="0" y="24"/>
                    <a:pt x="0" y="24"/>
                    <a:pt x="0" y="24"/>
                  </a:cubicBezTo>
                  <a:cubicBezTo>
                    <a:pt x="0" y="28"/>
                    <a:pt x="0" y="28"/>
                    <a:pt x="0" y="28"/>
                  </a:cubicBezTo>
                  <a:cubicBezTo>
                    <a:pt x="14" y="28"/>
                    <a:pt x="14" y="28"/>
                    <a:pt x="14" y="28"/>
                  </a:cubicBezTo>
                  <a:cubicBezTo>
                    <a:pt x="15" y="28"/>
                    <a:pt x="16" y="29"/>
                    <a:pt x="16" y="30"/>
                  </a:cubicBezTo>
                  <a:cubicBezTo>
                    <a:pt x="16" y="96"/>
                    <a:pt x="16" y="96"/>
                    <a:pt x="16" y="96"/>
                  </a:cubicBezTo>
                  <a:cubicBezTo>
                    <a:pt x="20" y="96"/>
                    <a:pt x="20" y="96"/>
                    <a:pt x="20" y="96"/>
                  </a:cubicBezTo>
                  <a:cubicBezTo>
                    <a:pt x="20" y="82"/>
                    <a:pt x="20" y="82"/>
                    <a:pt x="20" y="82"/>
                  </a:cubicBezTo>
                  <a:cubicBezTo>
                    <a:pt x="20" y="81"/>
                    <a:pt x="21" y="80"/>
                    <a:pt x="22" y="80"/>
                  </a:cubicBezTo>
                  <a:cubicBezTo>
                    <a:pt x="34" y="80"/>
                    <a:pt x="34" y="80"/>
                    <a:pt x="34" y="80"/>
                  </a:cubicBezTo>
                  <a:cubicBezTo>
                    <a:pt x="35" y="80"/>
                    <a:pt x="36" y="81"/>
                    <a:pt x="36" y="82"/>
                  </a:cubicBezTo>
                  <a:cubicBezTo>
                    <a:pt x="36" y="96"/>
                    <a:pt x="36" y="96"/>
                    <a:pt x="36" y="96"/>
                  </a:cubicBezTo>
                  <a:cubicBezTo>
                    <a:pt x="42" y="96"/>
                    <a:pt x="42" y="96"/>
                    <a:pt x="42" y="96"/>
                  </a:cubicBezTo>
                  <a:cubicBezTo>
                    <a:pt x="43" y="96"/>
                    <a:pt x="44" y="95"/>
                    <a:pt x="44" y="94"/>
                  </a:cubicBezTo>
                  <a:cubicBezTo>
                    <a:pt x="44" y="2"/>
                    <a:pt x="44" y="2"/>
                    <a:pt x="44" y="2"/>
                  </a:cubicBezTo>
                  <a:cubicBezTo>
                    <a:pt x="44" y="1"/>
                    <a:pt x="43" y="0"/>
                    <a:pt x="4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7">
              <a:extLst>
                <a:ext uri="{FF2B5EF4-FFF2-40B4-BE49-F238E27FC236}">
                  <a16:creationId xmlns:a16="http://schemas.microsoft.com/office/drawing/2014/main" id="{7B1C6275-3885-456E-8AC0-0D3F9DAEB98D}"/>
                </a:ext>
              </a:extLst>
            </p:cNvPr>
            <p:cNvSpPr>
              <a:spLocks/>
            </p:cNvSpPr>
            <p:nvPr/>
          </p:nvSpPr>
          <p:spPr bwMode="auto">
            <a:xfrm>
              <a:off x="3421063" y="2646363"/>
              <a:ext cx="165100" cy="241300"/>
            </a:xfrm>
            <a:custGeom>
              <a:avLst/>
              <a:gdLst>
                <a:gd name="T0" fmla="*/ 2 w 44"/>
                <a:gd name="T1" fmla="*/ 0 h 64"/>
                <a:gd name="T2" fmla="*/ 0 w 44"/>
                <a:gd name="T3" fmla="*/ 2 h 64"/>
                <a:gd name="T4" fmla="*/ 0 w 44"/>
                <a:gd name="T5" fmla="*/ 8 h 64"/>
                <a:gd name="T6" fmla="*/ 18 w 44"/>
                <a:gd name="T7" fmla="*/ 8 h 64"/>
                <a:gd name="T8" fmla="*/ 20 w 44"/>
                <a:gd name="T9" fmla="*/ 10 h 64"/>
                <a:gd name="T10" fmla="*/ 18 w 44"/>
                <a:gd name="T11" fmla="*/ 12 h 64"/>
                <a:gd name="T12" fmla="*/ 0 w 44"/>
                <a:gd name="T13" fmla="*/ 12 h 64"/>
                <a:gd name="T14" fmla="*/ 0 w 44"/>
                <a:gd name="T15" fmla="*/ 16 h 64"/>
                <a:gd name="T16" fmla="*/ 14 w 44"/>
                <a:gd name="T17" fmla="*/ 16 h 64"/>
                <a:gd name="T18" fmla="*/ 16 w 44"/>
                <a:gd name="T19" fmla="*/ 18 h 64"/>
                <a:gd name="T20" fmla="*/ 14 w 44"/>
                <a:gd name="T21" fmla="*/ 20 h 64"/>
                <a:gd name="T22" fmla="*/ 0 w 44"/>
                <a:gd name="T23" fmla="*/ 20 h 64"/>
                <a:gd name="T24" fmla="*/ 0 w 44"/>
                <a:gd name="T25" fmla="*/ 24 h 64"/>
                <a:gd name="T26" fmla="*/ 10 w 44"/>
                <a:gd name="T27" fmla="*/ 24 h 64"/>
                <a:gd name="T28" fmla="*/ 12 w 44"/>
                <a:gd name="T29" fmla="*/ 26 h 64"/>
                <a:gd name="T30" fmla="*/ 10 w 44"/>
                <a:gd name="T31" fmla="*/ 28 h 64"/>
                <a:gd name="T32" fmla="*/ 0 w 44"/>
                <a:gd name="T33" fmla="*/ 28 h 64"/>
                <a:gd name="T34" fmla="*/ 0 w 44"/>
                <a:gd name="T35" fmla="*/ 62 h 64"/>
                <a:gd name="T36" fmla="*/ 2 w 44"/>
                <a:gd name="T37" fmla="*/ 64 h 64"/>
                <a:gd name="T38" fmla="*/ 8 w 44"/>
                <a:gd name="T39" fmla="*/ 64 h 64"/>
                <a:gd name="T40" fmla="*/ 8 w 44"/>
                <a:gd name="T41" fmla="*/ 50 h 64"/>
                <a:gd name="T42" fmla="*/ 10 w 44"/>
                <a:gd name="T43" fmla="*/ 48 h 64"/>
                <a:gd name="T44" fmla="*/ 22 w 44"/>
                <a:gd name="T45" fmla="*/ 48 h 64"/>
                <a:gd name="T46" fmla="*/ 24 w 44"/>
                <a:gd name="T47" fmla="*/ 50 h 64"/>
                <a:gd name="T48" fmla="*/ 24 w 44"/>
                <a:gd name="T49" fmla="*/ 64 h 64"/>
                <a:gd name="T50" fmla="*/ 44 w 44"/>
                <a:gd name="T51" fmla="*/ 64 h 64"/>
                <a:gd name="T52" fmla="*/ 44 w 44"/>
                <a:gd name="T53" fmla="*/ 2 h 64"/>
                <a:gd name="T54" fmla="*/ 44 w 44"/>
                <a:gd name="T55" fmla="*/ 0 h 64"/>
                <a:gd name="T56" fmla="*/ 42 w 44"/>
                <a:gd name="T57" fmla="*/ 0 h 64"/>
                <a:gd name="T58" fmla="*/ 2 w 44"/>
                <a:gd name="T5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 h="64">
                  <a:moveTo>
                    <a:pt x="2" y="0"/>
                  </a:moveTo>
                  <a:cubicBezTo>
                    <a:pt x="1" y="0"/>
                    <a:pt x="0" y="1"/>
                    <a:pt x="0" y="2"/>
                  </a:cubicBezTo>
                  <a:cubicBezTo>
                    <a:pt x="0" y="8"/>
                    <a:pt x="0" y="8"/>
                    <a:pt x="0" y="8"/>
                  </a:cubicBezTo>
                  <a:cubicBezTo>
                    <a:pt x="18" y="8"/>
                    <a:pt x="18" y="8"/>
                    <a:pt x="18" y="8"/>
                  </a:cubicBezTo>
                  <a:cubicBezTo>
                    <a:pt x="19" y="8"/>
                    <a:pt x="20" y="9"/>
                    <a:pt x="20" y="10"/>
                  </a:cubicBezTo>
                  <a:cubicBezTo>
                    <a:pt x="20" y="11"/>
                    <a:pt x="19" y="12"/>
                    <a:pt x="18" y="12"/>
                  </a:cubicBezTo>
                  <a:cubicBezTo>
                    <a:pt x="0" y="12"/>
                    <a:pt x="0" y="12"/>
                    <a:pt x="0" y="12"/>
                  </a:cubicBezTo>
                  <a:cubicBezTo>
                    <a:pt x="0" y="16"/>
                    <a:pt x="0" y="16"/>
                    <a:pt x="0" y="16"/>
                  </a:cubicBezTo>
                  <a:cubicBezTo>
                    <a:pt x="14" y="16"/>
                    <a:pt x="14" y="16"/>
                    <a:pt x="14" y="16"/>
                  </a:cubicBezTo>
                  <a:cubicBezTo>
                    <a:pt x="15" y="16"/>
                    <a:pt x="16" y="17"/>
                    <a:pt x="16" y="18"/>
                  </a:cubicBezTo>
                  <a:cubicBezTo>
                    <a:pt x="16" y="19"/>
                    <a:pt x="15" y="20"/>
                    <a:pt x="14" y="20"/>
                  </a:cubicBezTo>
                  <a:cubicBezTo>
                    <a:pt x="0" y="20"/>
                    <a:pt x="0" y="20"/>
                    <a:pt x="0" y="20"/>
                  </a:cubicBezTo>
                  <a:cubicBezTo>
                    <a:pt x="0" y="24"/>
                    <a:pt x="0" y="24"/>
                    <a:pt x="0" y="24"/>
                  </a:cubicBezTo>
                  <a:cubicBezTo>
                    <a:pt x="10" y="24"/>
                    <a:pt x="10" y="24"/>
                    <a:pt x="10" y="24"/>
                  </a:cubicBezTo>
                  <a:cubicBezTo>
                    <a:pt x="11" y="24"/>
                    <a:pt x="12" y="25"/>
                    <a:pt x="12" y="26"/>
                  </a:cubicBezTo>
                  <a:cubicBezTo>
                    <a:pt x="12" y="27"/>
                    <a:pt x="11" y="28"/>
                    <a:pt x="10" y="28"/>
                  </a:cubicBezTo>
                  <a:cubicBezTo>
                    <a:pt x="0" y="28"/>
                    <a:pt x="0" y="28"/>
                    <a:pt x="0" y="28"/>
                  </a:cubicBezTo>
                  <a:cubicBezTo>
                    <a:pt x="0" y="62"/>
                    <a:pt x="0" y="62"/>
                    <a:pt x="0" y="62"/>
                  </a:cubicBezTo>
                  <a:cubicBezTo>
                    <a:pt x="0" y="63"/>
                    <a:pt x="1" y="64"/>
                    <a:pt x="2" y="64"/>
                  </a:cubicBezTo>
                  <a:cubicBezTo>
                    <a:pt x="8" y="64"/>
                    <a:pt x="8" y="64"/>
                    <a:pt x="8" y="64"/>
                  </a:cubicBezTo>
                  <a:cubicBezTo>
                    <a:pt x="8" y="50"/>
                    <a:pt x="8" y="50"/>
                    <a:pt x="8" y="50"/>
                  </a:cubicBezTo>
                  <a:cubicBezTo>
                    <a:pt x="8" y="49"/>
                    <a:pt x="9" y="48"/>
                    <a:pt x="10" y="48"/>
                  </a:cubicBezTo>
                  <a:cubicBezTo>
                    <a:pt x="22" y="48"/>
                    <a:pt x="22" y="48"/>
                    <a:pt x="22" y="48"/>
                  </a:cubicBezTo>
                  <a:cubicBezTo>
                    <a:pt x="23" y="48"/>
                    <a:pt x="24" y="49"/>
                    <a:pt x="24" y="50"/>
                  </a:cubicBezTo>
                  <a:cubicBezTo>
                    <a:pt x="24" y="64"/>
                    <a:pt x="24" y="64"/>
                    <a:pt x="24" y="64"/>
                  </a:cubicBezTo>
                  <a:cubicBezTo>
                    <a:pt x="44" y="64"/>
                    <a:pt x="44" y="64"/>
                    <a:pt x="44" y="64"/>
                  </a:cubicBezTo>
                  <a:cubicBezTo>
                    <a:pt x="44" y="2"/>
                    <a:pt x="44" y="2"/>
                    <a:pt x="44" y="2"/>
                  </a:cubicBezTo>
                  <a:cubicBezTo>
                    <a:pt x="44" y="0"/>
                    <a:pt x="44" y="0"/>
                    <a:pt x="44" y="0"/>
                  </a:cubicBezTo>
                  <a:cubicBezTo>
                    <a:pt x="42" y="0"/>
                    <a:pt x="42" y="0"/>
                    <a:pt x="42" y="0"/>
                  </a:cubicBez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2" name="Straight Connector 181">
            <a:extLst>
              <a:ext uri="{FF2B5EF4-FFF2-40B4-BE49-F238E27FC236}">
                <a16:creationId xmlns:a16="http://schemas.microsoft.com/office/drawing/2014/main" id="{F82B2AE8-FE7C-4FFC-8622-456306A6493A}"/>
              </a:ext>
            </a:extLst>
          </p:cNvPr>
          <p:cNvCxnSpPr/>
          <p:nvPr/>
        </p:nvCxnSpPr>
        <p:spPr>
          <a:xfrm>
            <a:off x="3466498" y="2735429"/>
            <a:ext cx="0" cy="38643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83" name="Rectangle: Rounded Corners 108">
            <a:extLst>
              <a:ext uri="{FF2B5EF4-FFF2-40B4-BE49-F238E27FC236}">
                <a16:creationId xmlns:a16="http://schemas.microsoft.com/office/drawing/2014/main" id="{F6CA8AE3-F2FC-4470-B0DF-E77C8C4BEFA8}"/>
              </a:ext>
            </a:extLst>
          </p:cNvPr>
          <p:cNvSpPr/>
          <p:nvPr/>
        </p:nvSpPr>
        <p:spPr>
          <a:xfrm>
            <a:off x="868729" y="3306036"/>
            <a:ext cx="10058400" cy="699477"/>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9421544D-BEB3-4F46-9C71-C7EBAD296202}"/>
              </a:ext>
            </a:extLst>
          </p:cNvPr>
          <p:cNvSpPr txBox="1"/>
          <p:nvPr/>
        </p:nvSpPr>
        <p:spPr>
          <a:xfrm>
            <a:off x="1728246" y="3348640"/>
            <a:ext cx="1467031"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Focus</a:t>
            </a:r>
            <a:endParaRPr kumimoji="0" lang="id-ID"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5" name="Group 184">
            <a:extLst>
              <a:ext uri="{FF2B5EF4-FFF2-40B4-BE49-F238E27FC236}">
                <a16:creationId xmlns:a16="http://schemas.microsoft.com/office/drawing/2014/main" id="{E275B3B6-F855-4108-94DC-67BED727F49E}"/>
              </a:ext>
            </a:extLst>
          </p:cNvPr>
          <p:cNvGrpSpPr/>
          <p:nvPr/>
        </p:nvGrpSpPr>
        <p:grpSpPr>
          <a:xfrm>
            <a:off x="10404028" y="3041006"/>
            <a:ext cx="441553" cy="517212"/>
            <a:chOff x="10522124" y="2434446"/>
            <a:chExt cx="441553" cy="441553"/>
          </a:xfrm>
        </p:grpSpPr>
        <p:sp>
          <p:nvSpPr>
            <p:cNvPr id="186" name="Oval 185">
              <a:extLst>
                <a:ext uri="{FF2B5EF4-FFF2-40B4-BE49-F238E27FC236}">
                  <a16:creationId xmlns:a16="http://schemas.microsoft.com/office/drawing/2014/main" id="{9F5FBB52-CC0F-4984-AA2B-407A1219BD92}"/>
                </a:ext>
              </a:extLst>
            </p:cNvPr>
            <p:cNvSpPr/>
            <p:nvPr/>
          </p:nvSpPr>
          <p:spPr>
            <a:xfrm>
              <a:off x="10522124" y="2434446"/>
              <a:ext cx="441553" cy="441553"/>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TextBox 186">
              <a:extLst>
                <a:ext uri="{FF2B5EF4-FFF2-40B4-BE49-F238E27FC236}">
                  <a16:creationId xmlns:a16="http://schemas.microsoft.com/office/drawing/2014/main" id="{8A9F44BB-09D4-4A6F-A966-91E5E9E48091}"/>
                </a:ext>
              </a:extLst>
            </p:cNvPr>
            <p:cNvSpPr txBox="1"/>
            <p:nvPr/>
          </p:nvSpPr>
          <p:spPr>
            <a:xfrm>
              <a:off x="10613057" y="2455167"/>
              <a:ext cx="259686" cy="400110"/>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mn-cs"/>
                </a:rPr>
                <a:t>02</a:t>
              </a:r>
            </a:p>
          </p:txBody>
        </p:sp>
      </p:grpSp>
      <p:sp>
        <p:nvSpPr>
          <p:cNvPr id="188" name="TextBox 187">
            <a:extLst>
              <a:ext uri="{FF2B5EF4-FFF2-40B4-BE49-F238E27FC236}">
                <a16:creationId xmlns:a16="http://schemas.microsoft.com/office/drawing/2014/main" id="{A3F802F8-D17C-4835-BEED-47A82E7D2924}"/>
              </a:ext>
            </a:extLst>
          </p:cNvPr>
          <p:cNvSpPr txBox="1"/>
          <p:nvPr/>
        </p:nvSpPr>
        <p:spPr>
          <a:xfrm>
            <a:off x="3875473" y="3293974"/>
            <a:ext cx="6781027" cy="757130"/>
          </a:xfrm>
          <a:prstGeom prst="rect">
            <a:avLst/>
          </a:prstGeom>
          <a:noFill/>
        </p:spPr>
        <p:txBody>
          <a:bodyPr wrap="square" lIns="0" rIns="0" rtlCol="0" anchor="ctr">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study is focused on the voluntary churn. To prevent this, the prediction of customer churn is necessary to determine whether customers can discontinue products or services </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 name="Oval 188">
            <a:extLst>
              <a:ext uri="{FF2B5EF4-FFF2-40B4-BE49-F238E27FC236}">
                <a16:creationId xmlns:a16="http://schemas.microsoft.com/office/drawing/2014/main" id="{E801E2BB-FA86-4E5B-8035-8F369DE62D3D}"/>
              </a:ext>
            </a:extLst>
          </p:cNvPr>
          <p:cNvSpPr/>
          <p:nvPr/>
        </p:nvSpPr>
        <p:spPr>
          <a:xfrm>
            <a:off x="1064858" y="3366751"/>
            <a:ext cx="458418" cy="458414"/>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0" name="Straight Connector 189">
            <a:extLst>
              <a:ext uri="{FF2B5EF4-FFF2-40B4-BE49-F238E27FC236}">
                <a16:creationId xmlns:a16="http://schemas.microsoft.com/office/drawing/2014/main" id="{B2656BC7-292B-4E4A-842B-97D0A8140E46}"/>
              </a:ext>
            </a:extLst>
          </p:cNvPr>
          <p:cNvCxnSpPr/>
          <p:nvPr/>
        </p:nvCxnSpPr>
        <p:spPr>
          <a:xfrm>
            <a:off x="3447749" y="3509116"/>
            <a:ext cx="0" cy="38643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91" name="Rectangle: Rounded Corners 120">
            <a:extLst>
              <a:ext uri="{FF2B5EF4-FFF2-40B4-BE49-F238E27FC236}">
                <a16:creationId xmlns:a16="http://schemas.microsoft.com/office/drawing/2014/main" id="{72746738-BE39-413B-9678-1C83D023C7DD}"/>
              </a:ext>
            </a:extLst>
          </p:cNvPr>
          <p:cNvSpPr/>
          <p:nvPr/>
        </p:nvSpPr>
        <p:spPr>
          <a:xfrm>
            <a:off x="868729" y="4264841"/>
            <a:ext cx="10058400" cy="682924"/>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B1923DF3-E6DE-4477-A26F-087A1D84DAD1}"/>
              </a:ext>
            </a:extLst>
          </p:cNvPr>
          <p:cNvSpPr txBox="1"/>
          <p:nvPr/>
        </p:nvSpPr>
        <p:spPr>
          <a:xfrm>
            <a:off x="1805157" y="4363479"/>
            <a:ext cx="1467031"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Drawbacks</a:t>
            </a:r>
            <a:endParaRPr kumimoji="0" lang="id-ID"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3" name="Group 192">
            <a:extLst>
              <a:ext uri="{FF2B5EF4-FFF2-40B4-BE49-F238E27FC236}">
                <a16:creationId xmlns:a16="http://schemas.microsoft.com/office/drawing/2014/main" id="{BCF6733E-5D20-4E2B-AD6C-446B7DE6ADD3}"/>
              </a:ext>
            </a:extLst>
          </p:cNvPr>
          <p:cNvGrpSpPr/>
          <p:nvPr/>
        </p:nvGrpSpPr>
        <p:grpSpPr>
          <a:xfrm>
            <a:off x="10404028" y="4150151"/>
            <a:ext cx="441553" cy="441553"/>
            <a:chOff x="10522124" y="2434446"/>
            <a:chExt cx="441553" cy="441553"/>
          </a:xfrm>
        </p:grpSpPr>
        <p:sp>
          <p:nvSpPr>
            <p:cNvPr id="194" name="Oval 193">
              <a:extLst>
                <a:ext uri="{FF2B5EF4-FFF2-40B4-BE49-F238E27FC236}">
                  <a16:creationId xmlns:a16="http://schemas.microsoft.com/office/drawing/2014/main" id="{CEF5D2E8-80A4-4653-8EE9-0540E283A01D}"/>
                </a:ext>
              </a:extLst>
            </p:cNvPr>
            <p:cNvSpPr/>
            <p:nvPr/>
          </p:nvSpPr>
          <p:spPr>
            <a:xfrm>
              <a:off x="10522124" y="2434446"/>
              <a:ext cx="441553" cy="441553"/>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TextBox 194">
              <a:extLst>
                <a:ext uri="{FF2B5EF4-FFF2-40B4-BE49-F238E27FC236}">
                  <a16:creationId xmlns:a16="http://schemas.microsoft.com/office/drawing/2014/main" id="{EABB847C-802C-4655-83C7-57252F27C646}"/>
                </a:ext>
              </a:extLst>
            </p:cNvPr>
            <p:cNvSpPr txBox="1"/>
            <p:nvPr/>
          </p:nvSpPr>
          <p:spPr>
            <a:xfrm>
              <a:off x="10613057" y="2455167"/>
              <a:ext cx="259686" cy="400110"/>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mn-cs"/>
                </a:rPr>
                <a:t>03</a:t>
              </a:r>
            </a:p>
          </p:txBody>
        </p:sp>
      </p:grpSp>
      <p:sp>
        <p:nvSpPr>
          <p:cNvPr id="196" name="TextBox 195">
            <a:extLst>
              <a:ext uri="{FF2B5EF4-FFF2-40B4-BE49-F238E27FC236}">
                <a16:creationId xmlns:a16="http://schemas.microsoft.com/office/drawing/2014/main" id="{0FA03BB0-EB0E-4E2C-BCCC-51E8BDCACCF6}"/>
              </a:ext>
            </a:extLst>
          </p:cNvPr>
          <p:cNvSpPr txBox="1"/>
          <p:nvPr/>
        </p:nvSpPr>
        <p:spPr>
          <a:xfrm>
            <a:off x="3875970" y="4231177"/>
            <a:ext cx="6459995" cy="757130"/>
          </a:xfrm>
          <a:prstGeom prst="rect">
            <a:avLst/>
          </a:prstGeom>
          <a:noFill/>
        </p:spPr>
        <p:txBody>
          <a:bodyPr wrap="square" lIns="0" rIns="0" rtlCol="0" anchor="ctr">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Traditional machine learning methods contain  main drawbacks. they usually require so much time to extract features from thousands of customer attributes  </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477254B0-456B-4C4E-BB09-36022F853E01}"/>
              </a:ext>
            </a:extLst>
          </p:cNvPr>
          <p:cNvSpPr/>
          <p:nvPr/>
        </p:nvSpPr>
        <p:spPr>
          <a:xfrm>
            <a:off x="968011" y="4285272"/>
            <a:ext cx="458418" cy="458414"/>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8" name="Straight Connector 197">
            <a:extLst>
              <a:ext uri="{FF2B5EF4-FFF2-40B4-BE49-F238E27FC236}">
                <a16:creationId xmlns:a16="http://schemas.microsoft.com/office/drawing/2014/main" id="{7343E2E5-A625-46E1-AB74-5CC60841A5BE}"/>
              </a:ext>
            </a:extLst>
          </p:cNvPr>
          <p:cNvCxnSpPr/>
          <p:nvPr/>
        </p:nvCxnSpPr>
        <p:spPr>
          <a:xfrm>
            <a:off x="3447749" y="4264841"/>
            <a:ext cx="0" cy="57281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99" name="Rectangle: Rounded Corners 132">
            <a:extLst>
              <a:ext uri="{FF2B5EF4-FFF2-40B4-BE49-F238E27FC236}">
                <a16:creationId xmlns:a16="http://schemas.microsoft.com/office/drawing/2014/main" id="{E27B6F22-888B-4EA5-A790-134F04647B24}"/>
              </a:ext>
            </a:extLst>
          </p:cNvPr>
          <p:cNvSpPr/>
          <p:nvPr/>
        </p:nvSpPr>
        <p:spPr>
          <a:xfrm>
            <a:off x="849990" y="5113180"/>
            <a:ext cx="10058400" cy="572819"/>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TextBox 199">
            <a:extLst>
              <a:ext uri="{FF2B5EF4-FFF2-40B4-BE49-F238E27FC236}">
                <a16:creationId xmlns:a16="http://schemas.microsoft.com/office/drawing/2014/main" id="{E69A4FBE-DD0E-4DFB-AB79-222CF4644A9B}"/>
              </a:ext>
            </a:extLst>
          </p:cNvPr>
          <p:cNvSpPr txBox="1"/>
          <p:nvPr/>
        </p:nvSpPr>
        <p:spPr>
          <a:xfrm>
            <a:off x="1754604" y="5163744"/>
            <a:ext cx="1530619"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Deep Learning</a:t>
            </a:r>
            <a:endParaRPr kumimoji="0" lang="id-ID"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1" name="Group 200">
            <a:extLst>
              <a:ext uri="{FF2B5EF4-FFF2-40B4-BE49-F238E27FC236}">
                <a16:creationId xmlns:a16="http://schemas.microsoft.com/office/drawing/2014/main" id="{6002B5F0-F950-4764-9563-F83695F396C4}"/>
              </a:ext>
            </a:extLst>
          </p:cNvPr>
          <p:cNvGrpSpPr/>
          <p:nvPr/>
        </p:nvGrpSpPr>
        <p:grpSpPr>
          <a:xfrm>
            <a:off x="10404028" y="4972383"/>
            <a:ext cx="441553" cy="441553"/>
            <a:chOff x="10522124" y="2434446"/>
            <a:chExt cx="441553" cy="441553"/>
          </a:xfrm>
        </p:grpSpPr>
        <p:sp>
          <p:nvSpPr>
            <p:cNvPr id="202" name="Oval 201">
              <a:extLst>
                <a:ext uri="{FF2B5EF4-FFF2-40B4-BE49-F238E27FC236}">
                  <a16:creationId xmlns:a16="http://schemas.microsoft.com/office/drawing/2014/main" id="{51233F7F-2908-460E-B8A3-C6F880A3D47D}"/>
                </a:ext>
              </a:extLst>
            </p:cNvPr>
            <p:cNvSpPr/>
            <p:nvPr/>
          </p:nvSpPr>
          <p:spPr>
            <a:xfrm>
              <a:off x="10522124" y="2434446"/>
              <a:ext cx="441553" cy="441553"/>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TextBox 202">
              <a:extLst>
                <a:ext uri="{FF2B5EF4-FFF2-40B4-BE49-F238E27FC236}">
                  <a16:creationId xmlns:a16="http://schemas.microsoft.com/office/drawing/2014/main" id="{602C3D4A-4D29-46C5-9417-6E67D06C3DF8}"/>
                </a:ext>
              </a:extLst>
            </p:cNvPr>
            <p:cNvSpPr txBox="1"/>
            <p:nvPr/>
          </p:nvSpPr>
          <p:spPr>
            <a:xfrm>
              <a:off x="10613057" y="2455167"/>
              <a:ext cx="259686" cy="400110"/>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mn-cs"/>
                </a:rPr>
                <a:t>04</a:t>
              </a:r>
            </a:p>
          </p:txBody>
        </p:sp>
      </p:grpSp>
      <p:sp>
        <p:nvSpPr>
          <p:cNvPr id="204" name="TextBox 203">
            <a:extLst>
              <a:ext uri="{FF2B5EF4-FFF2-40B4-BE49-F238E27FC236}">
                <a16:creationId xmlns:a16="http://schemas.microsoft.com/office/drawing/2014/main" id="{51C07CD5-EAB8-4E6E-9E02-B4F3BBD8846D}"/>
              </a:ext>
            </a:extLst>
          </p:cNvPr>
          <p:cNvSpPr txBox="1"/>
          <p:nvPr/>
        </p:nvSpPr>
        <p:spPr>
          <a:xfrm>
            <a:off x="3875474" y="5153640"/>
            <a:ext cx="6348378" cy="535531"/>
          </a:xfrm>
          <a:prstGeom prst="rect">
            <a:avLst/>
          </a:prstGeom>
          <a:noFill/>
        </p:spPr>
        <p:txBody>
          <a:bodyPr wrap="square" lIns="0" rIns="0" rtlCol="0" anchor="ctr">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They are faster than traditional methods. DL approaches can determine beneficial features without any prior knowledge </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91295AF4-EB54-4D98-AD17-F5E518FC8947}"/>
              </a:ext>
            </a:extLst>
          </p:cNvPr>
          <p:cNvSpPr/>
          <p:nvPr/>
        </p:nvSpPr>
        <p:spPr>
          <a:xfrm>
            <a:off x="1029816" y="5131777"/>
            <a:ext cx="458418" cy="458414"/>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6" name="Straight Connector 205">
            <a:extLst>
              <a:ext uri="{FF2B5EF4-FFF2-40B4-BE49-F238E27FC236}">
                <a16:creationId xmlns:a16="http://schemas.microsoft.com/office/drawing/2014/main" id="{F484F742-FAAB-4A80-93B5-E6C45DE60E1E}"/>
              </a:ext>
            </a:extLst>
          </p:cNvPr>
          <p:cNvCxnSpPr/>
          <p:nvPr/>
        </p:nvCxnSpPr>
        <p:spPr>
          <a:xfrm>
            <a:off x="3531970" y="5228185"/>
            <a:ext cx="0" cy="38643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07" name="Rectangle: Rounded Corners 144">
            <a:extLst>
              <a:ext uri="{FF2B5EF4-FFF2-40B4-BE49-F238E27FC236}">
                <a16:creationId xmlns:a16="http://schemas.microsoft.com/office/drawing/2014/main" id="{44A664DD-BC1A-460F-8B5E-493D3EF4B01F}"/>
              </a:ext>
            </a:extLst>
          </p:cNvPr>
          <p:cNvSpPr/>
          <p:nvPr/>
        </p:nvSpPr>
        <p:spPr>
          <a:xfrm>
            <a:off x="868729" y="5953700"/>
            <a:ext cx="10113155" cy="572819"/>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TextBox 207">
            <a:extLst>
              <a:ext uri="{FF2B5EF4-FFF2-40B4-BE49-F238E27FC236}">
                <a16:creationId xmlns:a16="http://schemas.microsoft.com/office/drawing/2014/main" id="{4F55B446-FD9F-4189-B8F6-40564F34D29F}"/>
              </a:ext>
            </a:extLst>
          </p:cNvPr>
          <p:cNvSpPr txBox="1"/>
          <p:nvPr/>
        </p:nvSpPr>
        <p:spPr>
          <a:xfrm>
            <a:off x="1920413" y="6032186"/>
            <a:ext cx="1467031"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ANN</a:t>
            </a:r>
            <a:endParaRPr kumimoji="0" lang="id-ID"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9" name="Group 208">
            <a:extLst>
              <a:ext uri="{FF2B5EF4-FFF2-40B4-BE49-F238E27FC236}">
                <a16:creationId xmlns:a16="http://schemas.microsoft.com/office/drawing/2014/main" id="{6CAAAE32-288E-46E2-AB71-02184D98C622}"/>
              </a:ext>
            </a:extLst>
          </p:cNvPr>
          <p:cNvGrpSpPr/>
          <p:nvPr/>
        </p:nvGrpSpPr>
        <p:grpSpPr>
          <a:xfrm>
            <a:off x="10335965" y="5727033"/>
            <a:ext cx="418682" cy="476383"/>
            <a:chOff x="10522124" y="2434446"/>
            <a:chExt cx="441553" cy="441553"/>
          </a:xfrm>
        </p:grpSpPr>
        <p:sp>
          <p:nvSpPr>
            <p:cNvPr id="210" name="Oval 209">
              <a:extLst>
                <a:ext uri="{FF2B5EF4-FFF2-40B4-BE49-F238E27FC236}">
                  <a16:creationId xmlns:a16="http://schemas.microsoft.com/office/drawing/2014/main" id="{EFD39992-A414-49ED-A327-DABC4489FAA8}"/>
                </a:ext>
              </a:extLst>
            </p:cNvPr>
            <p:cNvSpPr/>
            <p:nvPr/>
          </p:nvSpPr>
          <p:spPr>
            <a:xfrm>
              <a:off x="10522124" y="2434446"/>
              <a:ext cx="441553" cy="441553"/>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TextBox 210">
              <a:extLst>
                <a:ext uri="{FF2B5EF4-FFF2-40B4-BE49-F238E27FC236}">
                  <a16:creationId xmlns:a16="http://schemas.microsoft.com/office/drawing/2014/main" id="{5DAD97D0-0BF3-463A-8B9B-FC9B3BF2170C}"/>
                </a:ext>
              </a:extLst>
            </p:cNvPr>
            <p:cNvSpPr txBox="1"/>
            <p:nvPr/>
          </p:nvSpPr>
          <p:spPr>
            <a:xfrm>
              <a:off x="10613057" y="2455167"/>
              <a:ext cx="259686" cy="400110"/>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mn-cs"/>
                </a:rPr>
                <a:t>05</a:t>
              </a:r>
            </a:p>
          </p:txBody>
        </p:sp>
      </p:grpSp>
      <p:sp>
        <p:nvSpPr>
          <p:cNvPr id="212" name="TextBox 211">
            <a:extLst>
              <a:ext uri="{FF2B5EF4-FFF2-40B4-BE49-F238E27FC236}">
                <a16:creationId xmlns:a16="http://schemas.microsoft.com/office/drawing/2014/main" id="{41B01D1E-FABF-448D-8C69-1E24A73FFC25}"/>
              </a:ext>
            </a:extLst>
          </p:cNvPr>
          <p:cNvSpPr txBox="1"/>
          <p:nvPr/>
        </p:nvSpPr>
        <p:spPr>
          <a:xfrm>
            <a:off x="3860902" y="5949437"/>
            <a:ext cx="6099153" cy="541046"/>
          </a:xfrm>
          <a:prstGeom prst="rect">
            <a:avLst/>
          </a:prstGeom>
          <a:noFill/>
        </p:spPr>
        <p:txBody>
          <a:bodyPr wrap="square" lIns="0" rIns="0" rtlCol="0" anchor="ctr">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experimental results showed that the ANN based prediction method produces better accuracy rates </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 name="Oval 212">
            <a:extLst>
              <a:ext uri="{FF2B5EF4-FFF2-40B4-BE49-F238E27FC236}">
                <a16:creationId xmlns:a16="http://schemas.microsoft.com/office/drawing/2014/main" id="{3136B587-2D91-4C4F-B777-B7F6B8B788A8}"/>
              </a:ext>
            </a:extLst>
          </p:cNvPr>
          <p:cNvSpPr/>
          <p:nvPr/>
        </p:nvSpPr>
        <p:spPr>
          <a:xfrm>
            <a:off x="1117226" y="6032186"/>
            <a:ext cx="458418" cy="458414"/>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4" name="Straight Connector 213">
            <a:extLst>
              <a:ext uri="{FF2B5EF4-FFF2-40B4-BE49-F238E27FC236}">
                <a16:creationId xmlns:a16="http://schemas.microsoft.com/office/drawing/2014/main" id="{2C450909-5967-4B94-AD9B-4FC897996321}"/>
              </a:ext>
            </a:extLst>
          </p:cNvPr>
          <p:cNvCxnSpPr/>
          <p:nvPr/>
        </p:nvCxnSpPr>
        <p:spPr>
          <a:xfrm>
            <a:off x="3447749" y="6108209"/>
            <a:ext cx="0" cy="38643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15FE3884-23EE-4C15-A696-4447E0A37E21}"/>
              </a:ext>
            </a:extLst>
          </p:cNvPr>
          <p:cNvGrpSpPr/>
          <p:nvPr/>
        </p:nvGrpSpPr>
        <p:grpSpPr>
          <a:xfrm>
            <a:off x="1083414" y="4457046"/>
            <a:ext cx="203415" cy="178325"/>
            <a:chOff x="8440738" y="2917826"/>
            <a:chExt cx="360363" cy="315913"/>
          </a:xfrm>
        </p:grpSpPr>
        <p:sp>
          <p:nvSpPr>
            <p:cNvPr id="224" name="Freeform 61">
              <a:extLst>
                <a:ext uri="{FF2B5EF4-FFF2-40B4-BE49-F238E27FC236}">
                  <a16:creationId xmlns:a16="http://schemas.microsoft.com/office/drawing/2014/main" id="{CAF7DD63-6795-42F1-867C-6BD9545F5D7F}"/>
                </a:ext>
              </a:extLst>
            </p:cNvPr>
            <p:cNvSpPr>
              <a:spLocks/>
            </p:cNvSpPr>
            <p:nvPr/>
          </p:nvSpPr>
          <p:spPr bwMode="auto">
            <a:xfrm>
              <a:off x="8440738" y="3022601"/>
              <a:ext cx="88900" cy="142875"/>
            </a:xfrm>
            <a:custGeom>
              <a:avLst/>
              <a:gdLst>
                <a:gd name="T0" fmla="*/ 0 w 24"/>
                <a:gd name="T1" fmla="*/ 14 h 38"/>
                <a:gd name="T2" fmla="*/ 4 w 24"/>
                <a:gd name="T3" fmla="*/ 22 h 38"/>
                <a:gd name="T4" fmla="*/ 4 w 24"/>
                <a:gd name="T5" fmla="*/ 38 h 38"/>
                <a:gd name="T6" fmla="*/ 20 w 24"/>
                <a:gd name="T7" fmla="*/ 38 h 38"/>
                <a:gd name="T8" fmla="*/ 20 w 24"/>
                <a:gd name="T9" fmla="*/ 22 h 38"/>
                <a:gd name="T10" fmla="*/ 24 w 24"/>
                <a:gd name="T11" fmla="*/ 14 h 38"/>
                <a:gd name="T12" fmla="*/ 24 w 24"/>
                <a:gd name="T13" fmla="*/ 0 h 38"/>
                <a:gd name="T14" fmla="*/ 0 w 24"/>
                <a:gd name="T15" fmla="*/ 0 h 38"/>
                <a:gd name="T16" fmla="*/ 0 w 24"/>
                <a:gd name="T17"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8">
                  <a:moveTo>
                    <a:pt x="0" y="14"/>
                  </a:moveTo>
                  <a:cubicBezTo>
                    <a:pt x="0" y="18"/>
                    <a:pt x="1" y="21"/>
                    <a:pt x="4" y="22"/>
                  </a:cubicBezTo>
                  <a:cubicBezTo>
                    <a:pt x="4" y="38"/>
                    <a:pt x="4" y="38"/>
                    <a:pt x="4" y="38"/>
                  </a:cubicBezTo>
                  <a:cubicBezTo>
                    <a:pt x="20" y="38"/>
                    <a:pt x="20" y="38"/>
                    <a:pt x="20" y="38"/>
                  </a:cubicBezTo>
                  <a:cubicBezTo>
                    <a:pt x="20" y="22"/>
                    <a:pt x="20" y="22"/>
                    <a:pt x="20" y="22"/>
                  </a:cubicBezTo>
                  <a:cubicBezTo>
                    <a:pt x="23" y="21"/>
                    <a:pt x="24" y="18"/>
                    <a:pt x="24" y="14"/>
                  </a:cubicBezTo>
                  <a:cubicBezTo>
                    <a:pt x="24" y="0"/>
                    <a:pt x="24" y="0"/>
                    <a:pt x="24" y="0"/>
                  </a:cubicBezTo>
                  <a:cubicBezTo>
                    <a:pt x="0" y="0"/>
                    <a:pt x="0" y="0"/>
                    <a:pt x="0" y="0"/>
                  </a:cubicBez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Freeform 62">
              <a:extLst>
                <a:ext uri="{FF2B5EF4-FFF2-40B4-BE49-F238E27FC236}">
                  <a16:creationId xmlns:a16="http://schemas.microsoft.com/office/drawing/2014/main" id="{9203E3D7-2309-4267-9082-B52D70374A63}"/>
                </a:ext>
              </a:extLst>
            </p:cNvPr>
            <p:cNvSpPr>
              <a:spLocks/>
            </p:cNvSpPr>
            <p:nvPr/>
          </p:nvSpPr>
          <p:spPr bwMode="auto">
            <a:xfrm>
              <a:off x="8710613" y="3022601"/>
              <a:ext cx="90488" cy="142875"/>
            </a:xfrm>
            <a:custGeom>
              <a:avLst/>
              <a:gdLst>
                <a:gd name="T0" fmla="*/ 0 w 24"/>
                <a:gd name="T1" fmla="*/ 0 h 38"/>
                <a:gd name="T2" fmla="*/ 0 w 24"/>
                <a:gd name="T3" fmla="*/ 14 h 38"/>
                <a:gd name="T4" fmla="*/ 4 w 24"/>
                <a:gd name="T5" fmla="*/ 22 h 38"/>
                <a:gd name="T6" fmla="*/ 4 w 24"/>
                <a:gd name="T7" fmla="*/ 38 h 38"/>
                <a:gd name="T8" fmla="*/ 20 w 24"/>
                <a:gd name="T9" fmla="*/ 38 h 38"/>
                <a:gd name="T10" fmla="*/ 20 w 24"/>
                <a:gd name="T11" fmla="*/ 22 h 38"/>
                <a:gd name="T12" fmla="*/ 24 w 24"/>
                <a:gd name="T13" fmla="*/ 14 h 38"/>
                <a:gd name="T14" fmla="*/ 24 w 24"/>
                <a:gd name="T15" fmla="*/ 0 h 38"/>
                <a:gd name="T16" fmla="*/ 0 w 24"/>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8">
                  <a:moveTo>
                    <a:pt x="0" y="0"/>
                  </a:moveTo>
                  <a:cubicBezTo>
                    <a:pt x="0" y="14"/>
                    <a:pt x="0" y="14"/>
                    <a:pt x="0" y="14"/>
                  </a:cubicBezTo>
                  <a:cubicBezTo>
                    <a:pt x="0" y="18"/>
                    <a:pt x="1" y="21"/>
                    <a:pt x="4" y="22"/>
                  </a:cubicBezTo>
                  <a:cubicBezTo>
                    <a:pt x="4" y="38"/>
                    <a:pt x="4" y="38"/>
                    <a:pt x="4" y="38"/>
                  </a:cubicBezTo>
                  <a:cubicBezTo>
                    <a:pt x="20" y="38"/>
                    <a:pt x="20" y="38"/>
                    <a:pt x="20" y="38"/>
                  </a:cubicBezTo>
                  <a:cubicBezTo>
                    <a:pt x="20" y="22"/>
                    <a:pt x="20" y="22"/>
                    <a:pt x="20" y="22"/>
                  </a:cubicBezTo>
                  <a:cubicBezTo>
                    <a:pt x="23" y="21"/>
                    <a:pt x="24" y="18"/>
                    <a:pt x="24" y="14"/>
                  </a:cubicBezTo>
                  <a:cubicBezTo>
                    <a:pt x="24" y="0"/>
                    <a:pt x="24" y="0"/>
                    <a:pt x="24"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Freeform 63">
              <a:extLst>
                <a:ext uri="{FF2B5EF4-FFF2-40B4-BE49-F238E27FC236}">
                  <a16:creationId xmlns:a16="http://schemas.microsoft.com/office/drawing/2014/main" id="{59DE6317-22AD-4F6F-8297-1A5249071567}"/>
                </a:ext>
              </a:extLst>
            </p:cNvPr>
            <p:cNvSpPr>
              <a:spLocks/>
            </p:cNvSpPr>
            <p:nvPr/>
          </p:nvSpPr>
          <p:spPr bwMode="auto">
            <a:xfrm>
              <a:off x="8559800" y="3022601"/>
              <a:ext cx="120650" cy="211138"/>
            </a:xfrm>
            <a:custGeom>
              <a:avLst/>
              <a:gdLst>
                <a:gd name="T0" fmla="*/ 0 w 32"/>
                <a:gd name="T1" fmla="*/ 22 h 56"/>
                <a:gd name="T2" fmla="*/ 8 w 32"/>
                <a:gd name="T3" fmla="*/ 32 h 56"/>
                <a:gd name="T4" fmla="*/ 8 w 32"/>
                <a:gd name="T5" fmla="*/ 56 h 56"/>
                <a:gd name="T6" fmla="*/ 24 w 32"/>
                <a:gd name="T7" fmla="*/ 56 h 56"/>
                <a:gd name="T8" fmla="*/ 24 w 32"/>
                <a:gd name="T9" fmla="*/ 32 h 56"/>
                <a:gd name="T10" fmla="*/ 32 w 32"/>
                <a:gd name="T11" fmla="*/ 22 h 56"/>
                <a:gd name="T12" fmla="*/ 32 w 32"/>
                <a:gd name="T13" fmla="*/ 0 h 56"/>
                <a:gd name="T14" fmla="*/ 0 w 32"/>
                <a:gd name="T15" fmla="*/ 0 h 56"/>
                <a:gd name="T16" fmla="*/ 0 w 32"/>
                <a:gd name="T17"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6">
                  <a:moveTo>
                    <a:pt x="0" y="22"/>
                  </a:moveTo>
                  <a:cubicBezTo>
                    <a:pt x="0" y="27"/>
                    <a:pt x="3" y="31"/>
                    <a:pt x="8" y="32"/>
                  </a:cubicBezTo>
                  <a:cubicBezTo>
                    <a:pt x="8" y="56"/>
                    <a:pt x="8" y="56"/>
                    <a:pt x="8" y="56"/>
                  </a:cubicBezTo>
                  <a:cubicBezTo>
                    <a:pt x="24" y="56"/>
                    <a:pt x="24" y="56"/>
                    <a:pt x="24" y="56"/>
                  </a:cubicBezTo>
                  <a:cubicBezTo>
                    <a:pt x="24" y="32"/>
                    <a:pt x="24" y="32"/>
                    <a:pt x="24" y="32"/>
                  </a:cubicBezTo>
                  <a:cubicBezTo>
                    <a:pt x="29" y="31"/>
                    <a:pt x="32" y="27"/>
                    <a:pt x="32" y="22"/>
                  </a:cubicBezTo>
                  <a:cubicBezTo>
                    <a:pt x="32" y="0"/>
                    <a:pt x="32" y="0"/>
                    <a:pt x="32" y="0"/>
                  </a:cubicBezTo>
                  <a:cubicBezTo>
                    <a:pt x="0" y="0"/>
                    <a:pt x="0" y="0"/>
                    <a:pt x="0" y="0"/>
                  </a:cubicBez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Oval 64">
              <a:extLst>
                <a:ext uri="{FF2B5EF4-FFF2-40B4-BE49-F238E27FC236}">
                  <a16:creationId xmlns:a16="http://schemas.microsoft.com/office/drawing/2014/main" id="{58326F64-7AAB-4091-B0A4-31962624449D}"/>
                </a:ext>
              </a:extLst>
            </p:cNvPr>
            <p:cNvSpPr>
              <a:spLocks noChangeArrowheads="1"/>
            </p:cNvSpPr>
            <p:nvPr/>
          </p:nvSpPr>
          <p:spPr bwMode="auto">
            <a:xfrm>
              <a:off x="8724900" y="2947988"/>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Oval 65">
              <a:extLst>
                <a:ext uri="{FF2B5EF4-FFF2-40B4-BE49-F238E27FC236}">
                  <a16:creationId xmlns:a16="http://schemas.microsoft.com/office/drawing/2014/main" id="{1559659D-7A4B-44EA-AB34-68F54B86B11C}"/>
                </a:ext>
              </a:extLst>
            </p:cNvPr>
            <p:cNvSpPr>
              <a:spLocks noChangeArrowheads="1"/>
            </p:cNvSpPr>
            <p:nvPr/>
          </p:nvSpPr>
          <p:spPr bwMode="auto">
            <a:xfrm>
              <a:off x="8455025" y="2947988"/>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Oval 66">
              <a:extLst>
                <a:ext uri="{FF2B5EF4-FFF2-40B4-BE49-F238E27FC236}">
                  <a16:creationId xmlns:a16="http://schemas.microsoft.com/office/drawing/2014/main" id="{0168E8BF-ECAC-4D95-92E5-C790C9024107}"/>
                </a:ext>
              </a:extLst>
            </p:cNvPr>
            <p:cNvSpPr>
              <a:spLocks noChangeArrowheads="1"/>
            </p:cNvSpPr>
            <p:nvPr/>
          </p:nvSpPr>
          <p:spPr bwMode="auto">
            <a:xfrm>
              <a:off x="8575675" y="2917826"/>
              <a:ext cx="90488" cy="904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0" name="Group 229">
            <a:extLst>
              <a:ext uri="{FF2B5EF4-FFF2-40B4-BE49-F238E27FC236}">
                <a16:creationId xmlns:a16="http://schemas.microsoft.com/office/drawing/2014/main" id="{DBF617C4-4FFE-476F-80D7-3EE0DF310641}"/>
              </a:ext>
            </a:extLst>
          </p:cNvPr>
          <p:cNvGrpSpPr/>
          <p:nvPr/>
        </p:nvGrpSpPr>
        <p:grpSpPr>
          <a:xfrm>
            <a:off x="1134492" y="5242563"/>
            <a:ext cx="198935" cy="203415"/>
            <a:chOff x="2678113" y="5054601"/>
            <a:chExt cx="352425" cy="360362"/>
          </a:xfrm>
        </p:grpSpPr>
        <p:sp>
          <p:nvSpPr>
            <p:cNvPr id="231" name="Freeform 109">
              <a:extLst>
                <a:ext uri="{FF2B5EF4-FFF2-40B4-BE49-F238E27FC236}">
                  <a16:creationId xmlns:a16="http://schemas.microsoft.com/office/drawing/2014/main" id="{FF712656-AB5D-4610-A7B1-23169EE3E6F1}"/>
                </a:ext>
              </a:extLst>
            </p:cNvPr>
            <p:cNvSpPr>
              <a:spLocks/>
            </p:cNvSpPr>
            <p:nvPr/>
          </p:nvSpPr>
          <p:spPr bwMode="auto">
            <a:xfrm>
              <a:off x="2832100" y="5084763"/>
              <a:ext cx="168275" cy="165100"/>
            </a:xfrm>
            <a:custGeom>
              <a:avLst/>
              <a:gdLst>
                <a:gd name="T0" fmla="*/ 32 w 45"/>
                <a:gd name="T1" fmla="*/ 22 h 44"/>
                <a:gd name="T2" fmla="*/ 36 w 45"/>
                <a:gd name="T3" fmla="*/ 18 h 44"/>
                <a:gd name="T4" fmla="*/ 45 w 45"/>
                <a:gd name="T5" fmla="*/ 18 h 44"/>
                <a:gd name="T6" fmla="*/ 27 w 45"/>
                <a:gd name="T7" fmla="*/ 0 h 44"/>
                <a:gd name="T8" fmla="*/ 27 w 45"/>
                <a:gd name="T9" fmla="*/ 9 h 44"/>
                <a:gd name="T10" fmla="*/ 23 w 45"/>
                <a:gd name="T11" fmla="*/ 13 h 44"/>
                <a:gd name="T12" fmla="*/ 19 w 45"/>
                <a:gd name="T13" fmla="*/ 9 h 44"/>
                <a:gd name="T14" fmla="*/ 19 w 45"/>
                <a:gd name="T15" fmla="*/ 0 h 44"/>
                <a:gd name="T16" fmla="*/ 2 w 45"/>
                <a:gd name="T17" fmla="*/ 13 h 44"/>
                <a:gd name="T18" fmla="*/ 1 w 45"/>
                <a:gd name="T19" fmla="*/ 16 h 44"/>
                <a:gd name="T20" fmla="*/ 0 w 45"/>
                <a:gd name="T21" fmla="*/ 22 h 44"/>
                <a:gd name="T22" fmla="*/ 0 w 45"/>
                <a:gd name="T23" fmla="*/ 24 h 44"/>
                <a:gd name="T24" fmla="*/ 11 w 45"/>
                <a:gd name="T25" fmla="*/ 24 h 44"/>
                <a:gd name="T26" fmla="*/ 11 w 45"/>
                <a:gd name="T27" fmla="*/ 30 h 44"/>
                <a:gd name="T28" fmla="*/ 10 w 45"/>
                <a:gd name="T29" fmla="*/ 41 h 44"/>
                <a:gd name="T30" fmla="*/ 19 w 45"/>
                <a:gd name="T31" fmla="*/ 44 h 44"/>
                <a:gd name="T32" fmla="*/ 19 w 45"/>
                <a:gd name="T33" fmla="*/ 35 h 44"/>
                <a:gd name="T34" fmla="*/ 23 w 45"/>
                <a:gd name="T35" fmla="*/ 31 h 44"/>
                <a:gd name="T36" fmla="*/ 27 w 45"/>
                <a:gd name="T37" fmla="*/ 35 h 44"/>
                <a:gd name="T38" fmla="*/ 27 w 45"/>
                <a:gd name="T39" fmla="*/ 44 h 44"/>
                <a:gd name="T40" fmla="*/ 45 w 45"/>
                <a:gd name="T41" fmla="*/ 26 h 44"/>
                <a:gd name="T42" fmla="*/ 36 w 45"/>
                <a:gd name="T43" fmla="*/ 26 h 44"/>
                <a:gd name="T44" fmla="*/ 32 w 45"/>
                <a:gd name="T4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44">
                  <a:moveTo>
                    <a:pt x="32" y="22"/>
                  </a:moveTo>
                  <a:cubicBezTo>
                    <a:pt x="32" y="20"/>
                    <a:pt x="34" y="18"/>
                    <a:pt x="36" y="18"/>
                  </a:cubicBezTo>
                  <a:cubicBezTo>
                    <a:pt x="45" y="18"/>
                    <a:pt x="45" y="18"/>
                    <a:pt x="45" y="18"/>
                  </a:cubicBezTo>
                  <a:cubicBezTo>
                    <a:pt x="44" y="9"/>
                    <a:pt x="36" y="1"/>
                    <a:pt x="27" y="0"/>
                  </a:cubicBezTo>
                  <a:cubicBezTo>
                    <a:pt x="27" y="9"/>
                    <a:pt x="27" y="9"/>
                    <a:pt x="27" y="9"/>
                  </a:cubicBezTo>
                  <a:cubicBezTo>
                    <a:pt x="27" y="11"/>
                    <a:pt x="25" y="13"/>
                    <a:pt x="23" y="13"/>
                  </a:cubicBezTo>
                  <a:cubicBezTo>
                    <a:pt x="21" y="13"/>
                    <a:pt x="19" y="11"/>
                    <a:pt x="19" y="9"/>
                  </a:cubicBezTo>
                  <a:cubicBezTo>
                    <a:pt x="19" y="0"/>
                    <a:pt x="19" y="0"/>
                    <a:pt x="19" y="0"/>
                  </a:cubicBezTo>
                  <a:cubicBezTo>
                    <a:pt x="12" y="1"/>
                    <a:pt x="6" y="6"/>
                    <a:pt x="2" y="13"/>
                  </a:cubicBezTo>
                  <a:cubicBezTo>
                    <a:pt x="2" y="14"/>
                    <a:pt x="2" y="15"/>
                    <a:pt x="1" y="16"/>
                  </a:cubicBezTo>
                  <a:cubicBezTo>
                    <a:pt x="1" y="18"/>
                    <a:pt x="0" y="20"/>
                    <a:pt x="0" y="22"/>
                  </a:cubicBezTo>
                  <a:cubicBezTo>
                    <a:pt x="0" y="23"/>
                    <a:pt x="0" y="23"/>
                    <a:pt x="0" y="24"/>
                  </a:cubicBezTo>
                  <a:cubicBezTo>
                    <a:pt x="11" y="24"/>
                    <a:pt x="11" y="24"/>
                    <a:pt x="11" y="24"/>
                  </a:cubicBezTo>
                  <a:cubicBezTo>
                    <a:pt x="11" y="30"/>
                    <a:pt x="11" y="30"/>
                    <a:pt x="11" y="30"/>
                  </a:cubicBezTo>
                  <a:cubicBezTo>
                    <a:pt x="11" y="34"/>
                    <a:pt x="11" y="37"/>
                    <a:pt x="10" y="41"/>
                  </a:cubicBezTo>
                  <a:cubicBezTo>
                    <a:pt x="13" y="42"/>
                    <a:pt x="16" y="44"/>
                    <a:pt x="19" y="44"/>
                  </a:cubicBezTo>
                  <a:cubicBezTo>
                    <a:pt x="19" y="35"/>
                    <a:pt x="19" y="35"/>
                    <a:pt x="19" y="35"/>
                  </a:cubicBezTo>
                  <a:cubicBezTo>
                    <a:pt x="19" y="33"/>
                    <a:pt x="21" y="31"/>
                    <a:pt x="23" y="31"/>
                  </a:cubicBezTo>
                  <a:cubicBezTo>
                    <a:pt x="25" y="31"/>
                    <a:pt x="27" y="33"/>
                    <a:pt x="27" y="35"/>
                  </a:cubicBezTo>
                  <a:cubicBezTo>
                    <a:pt x="27" y="44"/>
                    <a:pt x="27" y="44"/>
                    <a:pt x="27" y="44"/>
                  </a:cubicBezTo>
                  <a:cubicBezTo>
                    <a:pt x="36" y="43"/>
                    <a:pt x="44" y="35"/>
                    <a:pt x="45" y="26"/>
                  </a:cubicBezTo>
                  <a:cubicBezTo>
                    <a:pt x="36" y="26"/>
                    <a:pt x="36" y="26"/>
                    <a:pt x="36" y="26"/>
                  </a:cubicBezTo>
                  <a:cubicBezTo>
                    <a:pt x="34" y="26"/>
                    <a:pt x="32" y="24"/>
                    <a:pt x="32"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Oval 110">
              <a:extLst>
                <a:ext uri="{FF2B5EF4-FFF2-40B4-BE49-F238E27FC236}">
                  <a16:creationId xmlns:a16="http://schemas.microsoft.com/office/drawing/2014/main" id="{75FE87D3-4108-43A8-8C17-B85DD1CD8E79}"/>
                </a:ext>
              </a:extLst>
            </p:cNvPr>
            <p:cNvSpPr>
              <a:spLocks noChangeArrowheads="1"/>
            </p:cNvSpPr>
            <p:nvPr/>
          </p:nvSpPr>
          <p:spPr bwMode="auto">
            <a:xfrm>
              <a:off x="2708275" y="5054601"/>
              <a:ext cx="119063" cy="1190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Freeform 111">
              <a:extLst>
                <a:ext uri="{FF2B5EF4-FFF2-40B4-BE49-F238E27FC236}">
                  <a16:creationId xmlns:a16="http://schemas.microsoft.com/office/drawing/2014/main" id="{F7FED073-33C6-4718-B900-C1C3F50A8927}"/>
                </a:ext>
              </a:extLst>
            </p:cNvPr>
            <p:cNvSpPr>
              <a:spLocks/>
            </p:cNvSpPr>
            <p:nvPr/>
          </p:nvSpPr>
          <p:spPr bwMode="auto">
            <a:xfrm>
              <a:off x="2678113" y="5189538"/>
              <a:ext cx="179388"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Freeform 112">
              <a:extLst>
                <a:ext uri="{FF2B5EF4-FFF2-40B4-BE49-F238E27FC236}">
                  <a16:creationId xmlns:a16="http://schemas.microsoft.com/office/drawing/2014/main" id="{E231712B-E38A-4664-A37F-EE7548452751}"/>
                </a:ext>
              </a:extLst>
            </p:cNvPr>
            <p:cNvSpPr>
              <a:spLocks/>
            </p:cNvSpPr>
            <p:nvPr/>
          </p:nvSpPr>
          <p:spPr bwMode="auto">
            <a:xfrm>
              <a:off x="2911475" y="5054601"/>
              <a:ext cx="14288" cy="71438"/>
            </a:xfrm>
            <a:custGeom>
              <a:avLst/>
              <a:gdLst>
                <a:gd name="T0" fmla="*/ 2 w 4"/>
                <a:gd name="T1" fmla="*/ 19 h 19"/>
                <a:gd name="T2" fmla="*/ 0 w 4"/>
                <a:gd name="T3" fmla="*/ 17 h 19"/>
                <a:gd name="T4" fmla="*/ 0 w 4"/>
                <a:gd name="T5" fmla="*/ 2 h 19"/>
                <a:gd name="T6" fmla="*/ 2 w 4"/>
                <a:gd name="T7" fmla="*/ 0 h 19"/>
                <a:gd name="T8" fmla="*/ 4 w 4"/>
                <a:gd name="T9" fmla="*/ 2 h 19"/>
                <a:gd name="T10" fmla="*/ 4 w 4"/>
                <a:gd name="T11" fmla="*/ 17 h 19"/>
                <a:gd name="T12" fmla="*/ 2 w 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 h="19">
                  <a:moveTo>
                    <a:pt x="2" y="19"/>
                  </a:moveTo>
                  <a:cubicBezTo>
                    <a:pt x="1" y="19"/>
                    <a:pt x="0" y="18"/>
                    <a:pt x="0" y="17"/>
                  </a:cubicBezTo>
                  <a:cubicBezTo>
                    <a:pt x="0" y="2"/>
                    <a:pt x="0" y="2"/>
                    <a:pt x="0" y="2"/>
                  </a:cubicBezTo>
                  <a:cubicBezTo>
                    <a:pt x="0" y="1"/>
                    <a:pt x="1" y="0"/>
                    <a:pt x="2" y="0"/>
                  </a:cubicBezTo>
                  <a:cubicBezTo>
                    <a:pt x="3" y="0"/>
                    <a:pt x="4" y="1"/>
                    <a:pt x="4" y="2"/>
                  </a:cubicBezTo>
                  <a:cubicBezTo>
                    <a:pt x="4" y="17"/>
                    <a:pt x="4" y="17"/>
                    <a:pt x="4" y="17"/>
                  </a:cubicBezTo>
                  <a:cubicBezTo>
                    <a:pt x="4" y="18"/>
                    <a:pt x="3" y="19"/>
                    <a:pt x="2"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113">
              <a:extLst>
                <a:ext uri="{FF2B5EF4-FFF2-40B4-BE49-F238E27FC236}">
                  <a16:creationId xmlns:a16="http://schemas.microsoft.com/office/drawing/2014/main" id="{AA54FD49-4F7B-409B-A0AC-3ACE97A37A63}"/>
                </a:ext>
              </a:extLst>
            </p:cNvPr>
            <p:cNvSpPr>
              <a:spLocks/>
            </p:cNvSpPr>
            <p:nvPr/>
          </p:nvSpPr>
          <p:spPr bwMode="auto">
            <a:xfrm>
              <a:off x="2911475" y="5208588"/>
              <a:ext cx="14288" cy="71438"/>
            </a:xfrm>
            <a:custGeom>
              <a:avLst/>
              <a:gdLst>
                <a:gd name="T0" fmla="*/ 2 w 4"/>
                <a:gd name="T1" fmla="*/ 19 h 19"/>
                <a:gd name="T2" fmla="*/ 0 w 4"/>
                <a:gd name="T3" fmla="*/ 17 h 19"/>
                <a:gd name="T4" fmla="*/ 0 w 4"/>
                <a:gd name="T5" fmla="*/ 2 h 19"/>
                <a:gd name="T6" fmla="*/ 2 w 4"/>
                <a:gd name="T7" fmla="*/ 0 h 19"/>
                <a:gd name="T8" fmla="*/ 4 w 4"/>
                <a:gd name="T9" fmla="*/ 2 h 19"/>
                <a:gd name="T10" fmla="*/ 4 w 4"/>
                <a:gd name="T11" fmla="*/ 17 h 19"/>
                <a:gd name="T12" fmla="*/ 2 w 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 h="19">
                  <a:moveTo>
                    <a:pt x="2" y="19"/>
                  </a:moveTo>
                  <a:cubicBezTo>
                    <a:pt x="1" y="19"/>
                    <a:pt x="0" y="18"/>
                    <a:pt x="0" y="17"/>
                  </a:cubicBezTo>
                  <a:cubicBezTo>
                    <a:pt x="0" y="2"/>
                    <a:pt x="0" y="2"/>
                    <a:pt x="0" y="2"/>
                  </a:cubicBezTo>
                  <a:cubicBezTo>
                    <a:pt x="0" y="1"/>
                    <a:pt x="1" y="0"/>
                    <a:pt x="2" y="0"/>
                  </a:cubicBezTo>
                  <a:cubicBezTo>
                    <a:pt x="3" y="0"/>
                    <a:pt x="4" y="1"/>
                    <a:pt x="4" y="2"/>
                  </a:cubicBezTo>
                  <a:cubicBezTo>
                    <a:pt x="4" y="17"/>
                    <a:pt x="4" y="17"/>
                    <a:pt x="4" y="17"/>
                  </a:cubicBezTo>
                  <a:cubicBezTo>
                    <a:pt x="4" y="18"/>
                    <a:pt x="3" y="19"/>
                    <a:pt x="2"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Freeform 114">
              <a:extLst>
                <a:ext uri="{FF2B5EF4-FFF2-40B4-BE49-F238E27FC236}">
                  <a16:creationId xmlns:a16="http://schemas.microsoft.com/office/drawing/2014/main" id="{0E9960C1-3349-41D3-BA11-3BE0BDE87646}"/>
                </a:ext>
              </a:extLst>
            </p:cNvPr>
            <p:cNvSpPr>
              <a:spLocks/>
            </p:cNvSpPr>
            <p:nvPr/>
          </p:nvSpPr>
          <p:spPr bwMode="auto">
            <a:xfrm>
              <a:off x="2959100" y="5159376"/>
              <a:ext cx="71438" cy="14288"/>
            </a:xfrm>
            <a:custGeom>
              <a:avLst/>
              <a:gdLst>
                <a:gd name="T0" fmla="*/ 17 w 19"/>
                <a:gd name="T1" fmla="*/ 4 h 4"/>
                <a:gd name="T2" fmla="*/ 2 w 19"/>
                <a:gd name="T3" fmla="*/ 4 h 4"/>
                <a:gd name="T4" fmla="*/ 0 w 19"/>
                <a:gd name="T5" fmla="*/ 2 h 4"/>
                <a:gd name="T6" fmla="*/ 2 w 19"/>
                <a:gd name="T7" fmla="*/ 0 h 4"/>
                <a:gd name="T8" fmla="*/ 17 w 19"/>
                <a:gd name="T9" fmla="*/ 0 h 4"/>
                <a:gd name="T10" fmla="*/ 19 w 19"/>
                <a:gd name="T11" fmla="*/ 2 h 4"/>
                <a:gd name="T12" fmla="*/ 17 w 1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9" h="4">
                  <a:moveTo>
                    <a:pt x="17" y="4"/>
                  </a:moveTo>
                  <a:cubicBezTo>
                    <a:pt x="2" y="4"/>
                    <a:pt x="2" y="4"/>
                    <a:pt x="2" y="4"/>
                  </a:cubicBezTo>
                  <a:cubicBezTo>
                    <a:pt x="1" y="4"/>
                    <a:pt x="0" y="3"/>
                    <a:pt x="0" y="2"/>
                  </a:cubicBezTo>
                  <a:cubicBezTo>
                    <a:pt x="0" y="1"/>
                    <a:pt x="1" y="0"/>
                    <a:pt x="2" y="0"/>
                  </a:cubicBezTo>
                  <a:cubicBezTo>
                    <a:pt x="17" y="0"/>
                    <a:pt x="17" y="0"/>
                    <a:pt x="17" y="0"/>
                  </a:cubicBezTo>
                  <a:cubicBezTo>
                    <a:pt x="18" y="0"/>
                    <a:pt x="19" y="1"/>
                    <a:pt x="19" y="2"/>
                  </a:cubicBezTo>
                  <a:cubicBezTo>
                    <a:pt x="19" y="3"/>
                    <a:pt x="18" y="4"/>
                    <a:pt x="17"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9" name="Group 238">
            <a:extLst>
              <a:ext uri="{FF2B5EF4-FFF2-40B4-BE49-F238E27FC236}">
                <a16:creationId xmlns:a16="http://schemas.microsoft.com/office/drawing/2014/main" id="{AE16125B-6B9B-4D17-B6CD-2F485FC4F3D2}"/>
              </a:ext>
            </a:extLst>
          </p:cNvPr>
          <p:cNvGrpSpPr/>
          <p:nvPr/>
        </p:nvGrpSpPr>
        <p:grpSpPr>
          <a:xfrm>
            <a:off x="1201700" y="3498921"/>
            <a:ext cx="199831" cy="203415"/>
            <a:chOff x="8447088" y="4332288"/>
            <a:chExt cx="354012" cy="360363"/>
          </a:xfrm>
        </p:grpSpPr>
        <p:sp>
          <p:nvSpPr>
            <p:cNvPr id="240" name="Oval 103">
              <a:extLst>
                <a:ext uri="{FF2B5EF4-FFF2-40B4-BE49-F238E27FC236}">
                  <a16:creationId xmlns:a16="http://schemas.microsoft.com/office/drawing/2014/main" id="{AF4F018E-E9D3-44EC-8213-652B7FC1AD14}"/>
                </a:ext>
              </a:extLst>
            </p:cNvPr>
            <p:cNvSpPr>
              <a:spLocks noChangeArrowheads="1"/>
            </p:cNvSpPr>
            <p:nvPr/>
          </p:nvSpPr>
          <p:spPr bwMode="auto">
            <a:xfrm>
              <a:off x="8477250" y="4332288"/>
              <a:ext cx="120650" cy="1206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104">
              <a:extLst>
                <a:ext uri="{FF2B5EF4-FFF2-40B4-BE49-F238E27FC236}">
                  <a16:creationId xmlns:a16="http://schemas.microsoft.com/office/drawing/2014/main" id="{4FBBAA7C-8567-4CB7-8756-F378FD99C439}"/>
                </a:ext>
              </a:extLst>
            </p:cNvPr>
            <p:cNvSpPr>
              <a:spLocks/>
            </p:cNvSpPr>
            <p:nvPr/>
          </p:nvSpPr>
          <p:spPr bwMode="auto">
            <a:xfrm>
              <a:off x="8447088" y="4467226"/>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105">
              <a:extLst>
                <a:ext uri="{FF2B5EF4-FFF2-40B4-BE49-F238E27FC236}">
                  <a16:creationId xmlns:a16="http://schemas.microsoft.com/office/drawing/2014/main" id="{EC4B2EA1-9FF3-456F-8366-3C5FA7B101D3}"/>
                </a:ext>
              </a:extLst>
            </p:cNvPr>
            <p:cNvSpPr>
              <a:spLocks noEditPoints="1"/>
            </p:cNvSpPr>
            <p:nvPr/>
          </p:nvSpPr>
          <p:spPr bwMode="auto">
            <a:xfrm>
              <a:off x="8620125" y="4511676"/>
              <a:ext cx="180975" cy="180975"/>
            </a:xfrm>
            <a:custGeom>
              <a:avLst/>
              <a:gdLst>
                <a:gd name="T0" fmla="*/ 47 w 48"/>
                <a:gd name="T1" fmla="*/ 28 h 48"/>
                <a:gd name="T2" fmla="*/ 44 w 48"/>
                <a:gd name="T3" fmla="*/ 26 h 48"/>
                <a:gd name="T4" fmla="*/ 44 w 48"/>
                <a:gd name="T5" fmla="*/ 24 h 48"/>
                <a:gd name="T6" fmla="*/ 44 w 48"/>
                <a:gd name="T7" fmla="*/ 22 h 48"/>
                <a:gd name="T8" fmla="*/ 47 w 48"/>
                <a:gd name="T9" fmla="*/ 20 h 48"/>
                <a:gd name="T10" fmla="*/ 48 w 48"/>
                <a:gd name="T11" fmla="*/ 17 h 48"/>
                <a:gd name="T12" fmla="*/ 42 w 48"/>
                <a:gd name="T13" fmla="*/ 7 h 48"/>
                <a:gd name="T14" fmla="*/ 41 w 48"/>
                <a:gd name="T15" fmla="*/ 6 h 48"/>
                <a:gd name="T16" fmla="*/ 39 w 48"/>
                <a:gd name="T17" fmla="*/ 6 h 48"/>
                <a:gd name="T18" fmla="*/ 36 w 48"/>
                <a:gd name="T19" fmla="*/ 8 h 48"/>
                <a:gd name="T20" fmla="*/ 32 w 48"/>
                <a:gd name="T21" fmla="*/ 6 h 48"/>
                <a:gd name="T22" fmla="*/ 32 w 48"/>
                <a:gd name="T23" fmla="*/ 2 h 48"/>
                <a:gd name="T24" fmla="*/ 30 w 48"/>
                <a:gd name="T25" fmla="*/ 0 h 48"/>
                <a:gd name="T26" fmla="*/ 18 w 48"/>
                <a:gd name="T27" fmla="*/ 0 h 48"/>
                <a:gd name="T28" fmla="*/ 16 w 48"/>
                <a:gd name="T29" fmla="*/ 2 h 48"/>
                <a:gd name="T30" fmla="*/ 16 w 48"/>
                <a:gd name="T31" fmla="*/ 6 h 48"/>
                <a:gd name="T32" fmla="*/ 12 w 48"/>
                <a:gd name="T33" fmla="*/ 8 h 48"/>
                <a:gd name="T34" fmla="*/ 9 w 48"/>
                <a:gd name="T35" fmla="*/ 6 h 48"/>
                <a:gd name="T36" fmla="*/ 6 w 48"/>
                <a:gd name="T37" fmla="*/ 7 h 48"/>
                <a:gd name="T38" fmla="*/ 0 w 48"/>
                <a:gd name="T39" fmla="*/ 17 h 48"/>
                <a:gd name="T40" fmla="*/ 0 w 48"/>
                <a:gd name="T41" fmla="*/ 19 h 48"/>
                <a:gd name="T42" fmla="*/ 1 w 48"/>
                <a:gd name="T43" fmla="*/ 20 h 48"/>
                <a:gd name="T44" fmla="*/ 4 w 48"/>
                <a:gd name="T45" fmla="*/ 22 h 48"/>
                <a:gd name="T46" fmla="*/ 4 w 48"/>
                <a:gd name="T47" fmla="*/ 24 h 48"/>
                <a:gd name="T48" fmla="*/ 4 w 48"/>
                <a:gd name="T49" fmla="*/ 26 h 48"/>
                <a:gd name="T50" fmla="*/ 1 w 48"/>
                <a:gd name="T51" fmla="*/ 28 h 48"/>
                <a:gd name="T52" fmla="*/ 0 w 48"/>
                <a:gd name="T53" fmla="*/ 29 h 48"/>
                <a:gd name="T54" fmla="*/ 0 w 48"/>
                <a:gd name="T55" fmla="*/ 31 h 48"/>
                <a:gd name="T56" fmla="*/ 6 w 48"/>
                <a:gd name="T57" fmla="*/ 41 h 48"/>
                <a:gd name="T58" fmla="*/ 9 w 48"/>
                <a:gd name="T59" fmla="*/ 42 h 48"/>
                <a:gd name="T60" fmla="*/ 12 w 48"/>
                <a:gd name="T61" fmla="*/ 40 h 48"/>
                <a:gd name="T62" fmla="*/ 16 w 48"/>
                <a:gd name="T63" fmla="*/ 42 h 48"/>
                <a:gd name="T64" fmla="*/ 16 w 48"/>
                <a:gd name="T65" fmla="*/ 46 h 48"/>
                <a:gd name="T66" fmla="*/ 18 w 48"/>
                <a:gd name="T67" fmla="*/ 48 h 48"/>
                <a:gd name="T68" fmla="*/ 30 w 48"/>
                <a:gd name="T69" fmla="*/ 48 h 48"/>
                <a:gd name="T70" fmla="*/ 32 w 48"/>
                <a:gd name="T71" fmla="*/ 46 h 48"/>
                <a:gd name="T72" fmla="*/ 32 w 48"/>
                <a:gd name="T73" fmla="*/ 42 h 48"/>
                <a:gd name="T74" fmla="*/ 36 w 48"/>
                <a:gd name="T75" fmla="*/ 40 h 48"/>
                <a:gd name="T76" fmla="*/ 39 w 48"/>
                <a:gd name="T77" fmla="*/ 42 h 48"/>
                <a:gd name="T78" fmla="*/ 41 w 48"/>
                <a:gd name="T79" fmla="*/ 42 h 48"/>
                <a:gd name="T80" fmla="*/ 42 w 48"/>
                <a:gd name="T81" fmla="*/ 41 h 48"/>
                <a:gd name="T82" fmla="*/ 48 w 48"/>
                <a:gd name="T83" fmla="*/ 31 h 48"/>
                <a:gd name="T84" fmla="*/ 47 w 48"/>
                <a:gd name="T85" fmla="*/ 28 h 48"/>
                <a:gd name="T86" fmla="*/ 24 w 48"/>
                <a:gd name="T87" fmla="*/ 32 h 48"/>
                <a:gd name="T88" fmla="*/ 16 w 48"/>
                <a:gd name="T89" fmla="*/ 24 h 48"/>
                <a:gd name="T90" fmla="*/ 24 w 48"/>
                <a:gd name="T91" fmla="*/ 16 h 48"/>
                <a:gd name="T92" fmla="*/ 32 w 48"/>
                <a:gd name="T93" fmla="*/ 24 h 48"/>
                <a:gd name="T94" fmla="*/ 24 w 48"/>
                <a:gd name="T9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8">
                  <a:moveTo>
                    <a:pt x="47" y="28"/>
                  </a:moveTo>
                  <a:cubicBezTo>
                    <a:pt x="44" y="26"/>
                    <a:pt x="44" y="26"/>
                    <a:pt x="44" y="26"/>
                  </a:cubicBezTo>
                  <a:cubicBezTo>
                    <a:pt x="44" y="25"/>
                    <a:pt x="44" y="25"/>
                    <a:pt x="44" y="24"/>
                  </a:cubicBezTo>
                  <a:cubicBezTo>
                    <a:pt x="44" y="23"/>
                    <a:pt x="44" y="23"/>
                    <a:pt x="44" y="22"/>
                  </a:cubicBezTo>
                  <a:cubicBezTo>
                    <a:pt x="47" y="20"/>
                    <a:pt x="47" y="20"/>
                    <a:pt x="47" y="20"/>
                  </a:cubicBezTo>
                  <a:cubicBezTo>
                    <a:pt x="48" y="19"/>
                    <a:pt x="48" y="18"/>
                    <a:pt x="48" y="17"/>
                  </a:cubicBezTo>
                  <a:cubicBezTo>
                    <a:pt x="42" y="7"/>
                    <a:pt x="42" y="7"/>
                    <a:pt x="42" y="7"/>
                  </a:cubicBezTo>
                  <a:cubicBezTo>
                    <a:pt x="42" y="6"/>
                    <a:pt x="41" y="6"/>
                    <a:pt x="41" y="6"/>
                  </a:cubicBezTo>
                  <a:cubicBezTo>
                    <a:pt x="40" y="6"/>
                    <a:pt x="40" y="6"/>
                    <a:pt x="39" y="6"/>
                  </a:cubicBezTo>
                  <a:cubicBezTo>
                    <a:pt x="36" y="8"/>
                    <a:pt x="36" y="8"/>
                    <a:pt x="36" y="8"/>
                  </a:cubicBezTo>
                  <a:cubicBezTo>
                    <a:pt x="35" y="7"/>
                    <a:pt x="33" y="6"/>
                    <a:pt x="32" y="6"/>
                  </a:cubicBezTo>
                  <a:cubicBezTo>
                    <a:pt x="32" y="2"/>
                    <a:pt x="32" y="2"/>
                    <a:pt x="32" y="2"/>
                  </a:cubicBezTo>
                  <a:cubicBezTo>
                    <a:pt x="32" y="1"/>
                    <a:pt x="31" y="0"/>
                    <a:pt x="30" y="0"/>
                  </a:cubicBezTo>
                  <a:cubicBezTo>
                    <a:pt x="18" y="0"/>
                    <a:pt x="18" y="0"/>
                    <a:pt x="18" y="0"/>
                  </a:cubicBezTo>
                  <a:cubicBezTo>
                    <a:pt x="17" y="0"/>
                    <a:pt x="16" y="1"/>
                    <a:pt x="16" y="2"/>
                  </a:cubicBezTo>
                  <a:cubicBezTo>
                    <a:pt x="16" y="6"/>
                    <a:pt x="16" y="6"/>
                    <a:pt x="16" y="6"/>
                  </a:cubicBezTo>
                  <a:cubicBezTo>
                    <a:pt x="15" y="6"/>
                    <a:pt x="13" y="7"/>
                    <a:pt x="12" y="8"/>
                  </a:cubicBezTo>
                  <a:cubicBezTo>
                    <a:pt x="9" y="6"/>
                    <a:pt x="9" y="6"/>
                    <a:pt x="9" y="6"/>
                  </a:cubicBezTo>
                  <a:cubicBezTo>
                    <a:pt x="8" y="6"/>
                    <a:pt x="7" y="6"/>
                    <a:pt x="6" y="7"/>
                  </a:cubicBezTo>
                  <a:cubicBezTo>
                    <a:pt x="0" y="17"/>
                    <a:pt x="0" y="17"/>
                    <a:pt x="0" y="17"/>
                  </a:cubicBezTo>
                  <a:cubicBezTo>
                    <a:pt x="0" y="18"/>
                    <a:pt x="0" y="18"/>
                    <a:pt x="0" y="19"/>
                  </a:cubicBezTo>
                  <a:cubicBezTo>
                    <a:pt x="0" y="19"/>
                    <a:pt x="0" y="20"/>
                    <a:pt x="1" y="20"/>
                  </a:cubicBezTo>
                  <a:cubicBezTo>
                    <a:pt x="4" y="22"/>
                    <a:pt x="4" y="22"/>
                    <a:pt x="4" y="22"/>
                  </a:cubicBezTo>
                  <a:cubicBezTo>
                    <a:pt x="4" y="23"/>
                    <a:pt x="4" y="23"/>
                    <a:pt x="4" y="24"/>
                  </a:cubicBezTo>
                  <a:cubicBezTo>
                    <a:pt x="4" y="25"/>
                    <a:pt x="4" y="25"/>
                    <a:pt x="4" y="26"/>
                  </a:cubicBezTo>
                  <a:cubicBezTo>
                    <a:pt x="1" y="28"/>
                    <a:pt x="1" y="28"/>
                    <a:pt x="1" y="28"/>
                  </a:cubicBezTo>
                  <a:cubicBezTo>
                    <a:pt x="0" y="28"/>
                    <a:pt x="0" y="29"/>
                    <a:pt x="0" y="29"/>
                  </a:cubicBezTo>
                  <a:cubicBezTo>
                    <a:pt x="0" y="30"/>
                    <a:pt x="0" y="30"/>
                    <a:pt x="0" y="31"/>
                  </a:cubicBezTo>
                  <a:cubicBezTo>
                    <a:pt x="6" y="41"/>
                    <a:pt x="6" y="41"/>
                    <a:pt x="6" y="41"/>
                  </a:cubicBezTo>
                  <a:cubicBezTo>
                    <a:pt x="7" y="42"/>
                    <a:pt x="8" y="42"/>
                    <a:pt x="9" y="42"/>
                  </a:cubicBezTo>
                  <a:cubicBezTo>
                    <a:pt x="12" y="40"/>
                    <a:pt x="12" y="40"/>
                    <a:pt x="12" y="40"/>
                  </a:cubicBezTo>
                  <a:cubicBezTo>
                    <a:pt x="13" y="41"/>
                    <a:pt x="15" y="42"/>
                    <a:pt x="16" y="42"/>
                  </a:cubicBezTo>
                  <a:cubicBezTo>
                    <a:pt x="16" y="46"/>
                    <a:pt x="16" y="46"/>
                    <a:pt x="16" y="46"/>
                  </a:cubicBezTo>
                  <a:cubicBezTo>
                    <a:pt x="16" y="47"/>
                    <a:pt x="17" y="48"/>
                    <a:pt x="18" y="48"/>
                  </a:cubicBezTo>
                  <a:cubicBezTo>
                    <a:pt x="30" y="48"/>
                    <a:pt x="30" y="48"/>
                    <a:pt x="30" y="48"/>
                  </a:cubicBezTo>
                  <a:cubicBezTo>
                    <a:pt x="31" y="48"/>
                    <a:pt x="32" y="47"/>
                    <a:pt x="32" y="46"/>
                  </a:cubicBezTo>
                  <a:cubicBezTo>
                    <a:pt x="32" y="42"/>
                    <a:pt x="32" y="42"/>
                    <a:pt x="32" y="42"/>
                  </a:cubicBezTo>
                  <a:cubicBezTo>
                    <a:pt x="33" y="42"/>
                    <a:pt x="35" y="41"/>
                    <a:pt x="36" y="40"/>
                  </a:cubicBezTo>
                  <a:cubicBezTo>
                    <a:pt x="39" y="42"/>
                    <a:pt x="39" y="42"/>
                    <a:pt x="39" y="42"/>
                  </a:cubicBezTo>
                  <a:cubicBezTo>
                    <a:pt x="40" y="42"/>
                    <a:pt x="40" y="42"/>
                    <a:pt x="41" y="42"/>
                  </a:cubicBezTo>
                  <a:cubicBezTo>
                    <a:pt x="41" y="42"/>
                    <a:pt x="42" y="42"/>
                    <a:pt x="42" y="41"/>
                  </a:cubicBezTo>
                  <a:cubicBezTo>
                    <a:pt x="48" y="31"/>
                    <a:pt x="48" y="31"/>
                    <a:pt x="48" y="31"/>
                  </a:cubicBezTo>
                  <a:cubicBezTo>
                    <a:pt x="48" y="30"/>
                    <a:pt x="48" y="29"/>
                    <a:pt x="47" y="28"/>
                  </a:cubicBezTo>
                  <a:close/>
                  <a:moveTo>
                    <a:pt x="24" y="32"/>
                  </a:moveTo>
                  <a:cubicBezTo>
                    <a:pt x="20" y="32"/>
                    <a:pt x="16" y="28"/>
                    <a:pt x="16" y="24"/>
                  </a:cubicBezTo>
                  <a:cubicBezTo>
                    <a:pt x="16" y="20"/>
                    <a:pt x="20" y="16"/>
                    <a:pt x="24" y="16"/>
                  </a:cubicBezTo>
                  <a:cubicBezTo>
                    <a:pt x="28" y="16"/>
                    <a:pt x="32" y="20"/>
                    <a:pt x="32" y="24"/>
                  </a:cubicBezTo>
                  <a:cubicBezTo>
                    <a:pt x="32" y="28"/>
                    <a:pt x="28" y="32"/>
                    <a:pt x="24"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4" name="Group 87"/>
          <p:cNvGrpSpPr>
            <a:grpSpLocks noChangeAspect="1"/>
          </p:cNvGrpSpPr>
          <p:nvPr/>
        </p:nvGrpSpPr>
        <p:grpSpPr bwMode="auto">
          <a:xfrm>
            <a:off x="1164183" y="6087467"/>
            <a:ext cx="359379" cy="390128"/>
            <a:chOff x="2669" y="2305"/>
            <a:chExt cx="561" cy="609"/>
          </a:xfrm>
          <a:solidFill>
            <a:sysClr val="windowText" lastClr="000000"/>
          </a:solidFill>
        </p:grpSpPr>
        <p:sp>
          <p:nvSpPr>
            <p:cNvPr id="245" name="Freeform 88"/>
            <p:cNvSpPr>
              <a:spLocks noEditPoints="1"/>
            </p:cNvSpPr>
            <p:nvPr/>
          </p:nvSpPr>
          <p:spPr bwMode="auto">
            <a:xfrm>
              <a:off x="2669" y="2305"/>
              <a:ext cx="244" cy="243"/>
            </a:xfrm>
            <a:custGeom>
              <a:avLst/>
              <a:gdLst>
                <a:gd name="T0" fmla="*/ 33 w 176"/>
                <a:gd name="T1" fmla="*/ 124 h 176"/>
                <a:gd name="T2" fmla="*/ 28 w 176"/>
                <a:gd name="T3" fmla="*/ 153 h 176"/>
                <a:gd name="T4" fmla="*/ 61 w 176"/>
                <a:gd name="T5" fmla="*/ 171 h 176"/>
                <a:gd name="T6" fmla="*/ 96 w 176"/>
                <a:gd name="T7" fmla="*/ 175 h 176"/>
                <a:gd name="T8" fmla="*/ 132 w 176"/>
                <a:gd name="T9" fmla="*/ 165 h 176"/>
                <a:gd name="T10" fmla="*/ 134 w 176"/>
                <a:gd name="T11" fmla="*/ 136 h 176"/>
                <a:gd name="T12" fmla="*/ 163 w 176"/>
                <a:gd name="T13" fmla="*/ 136 h 176"/>
                <a:gd name="T14" fmla="*/ 175 w 176"/>
                <a:gd name="T15" fmla="*/ 101 h 176"/>
                <a:gd name="T16" fmla="*/ 173 w 176"/>
                <a:gd name="T17" fmla="*/ 66 h 176"/>
                <a:gd name="T18" fmla="*/ 157 w 176"/>
                <a:gd name="T19" fmla="*/ 32 h 176"/>
                <a:gd name="T20" fmla="*/ 128 w 176"/>
                <a:gd name="T21" fmla="*/ 35 h 176"/>
                <a:gd name="T22" fmla="*/ 123 w 176"/>
                <a:gd name="T23" fmla="*/ 7 h 176"/>
                <a:gd name="T24" fmla="*/ 86 w 176"/>
                <a:gd name="T25" fmla="*/ 1 h 176"/>
                <a:gd name="T26" fmla="*/ 46 w 176"/>
                <a:gd name="T27" fmla="*/ 12 h 176"/>
                <a:gd name="T28" fmla="*/ 17 w 176"/>
                <a:gd name="T29" fmla="*/ 37 h 176"/>
                <a:gd name="T30" fmla="*/ 29 w 176"/>
                <a:gd name="T31" fmla="*/ 67 h 176"/>
                <a:gd name="T32" fmla="*/ 0 w 176"/>
                <a:gd name="T33" fmla="*/ 83 h 176"/>
                <a:gd name="T34" fmla="*/ 8 w 176"/>
                <a:gd name="T35" fmla="*/ 120 h 176"/>
                <a:gd name="T36" fmla="*/ 79 w 176"/>
                <a:gd name="T37" fmla="*/ 42 h 176"/>
                <a:gd name="T38" fmla="*/ 85 w 176"/>
                <a:gd name="T39" fmla="*/ 36 h 176"/>
                <a:gd name="T40" fmla="*/ 98 w 176"/>
                <a:gd name="T41" fmla="*/ 41 h 176"/>
                <a:gd name="T42" fmla="*/ 111 w 176"/>
                <a:gd name="T43" fmla="*/ 48 h 176"/>
                <a:gd name="T44" fmla="*/ 113 w 176"/>
                <a:gd name="T45" fmla="*/ 65 h 176"/>
                <a:gd name="T46" fmla="*/ 106 w 176"/>
                <a:gd name="T47" fmla="*/ 68 h 176"/>
                <a:gd name="T48" fmla="*/ 87 w 176"/>
                <a:gd name="T49" fmla="*/ 68 h 176"/>
                <a:gd name="T50" fmla="*/ 98 w 176"/>
                <a:gd name="T51" fmla="*/ 76 h 176"/>
                <a:gd name="T52" fmla="*/ 101 w 176"/>
                <a:gd name="T53" fmla="*/ 125 h 176"/>
                <a:gd name="T54" fmla="*/ 96 w 176"/>
                <a:gd name="T55" fmla="*/ 138 h 176"/>
                <a:gd name="T56" fmla="*/ 83 w 176"/>
                <a:gd name="T57" fmla="*/ 133 h 176"/>
                <a:gd name="T58" fmla="*/ 66 w 176"/>
                <a:gd name="T59" fmla="*/ 124 h 176"/>
                <a:gd name="T60" fmla="*/ 65 w 176"/>
                <a:gd name="T61" fmla="*/ 107 h 176"/>
                <a:gd name="T62" fmla="*/ 72 w 176"/>
                <a:gd name="T63" fmla="*/ 104 h 176"/>
                <a:gd name="T64" fmla="*/ 96 w 176"/>
                <a:gd name="T65" fmla="*/ 103 h 176"/>
                <a:gd name="T66" fmla="*/ 61 w 176"/>
                <a:gd name="T67" fmla="*/ 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8" y="120"/>
                  </a:moveTo>
                  <a:cubicBezTo>
                    <a:pt x="33" y="124"/>
                    <a:pt x="33" y="124"/>
                    <a:pt x="33" y="124"/>
                  </a:cubicBezTo>
                  <a:cubicBezTo>
                    <a:pt x="27" y="150"/>
                    <a:pt x="27" y="150"/>
                    <a:pt x="27" y="150"/>
                  </a:cubicBezTo>
                  <a:cubicBezTo>
                    <a:pt x="27" y="151"/>
                    <a:pt x="27" y="152"/>
                    <a:pt x="28" y="153"/>
                  </a:cubicBezTo>
                  <a:cubicBezTo>
                    <a:pt x="58" y="171"/>
                    <a:pt x="58" y="171"/>
                    <a:pt x="58" y="171"/>
                  </a:cubicBezTo>
                  <a:cubicBezTo>
                    <a:pt x="59" y="172"/>
                    <a:pt x="60" y="172"/>
                    <a:pt x="61" y="171"/>
                  </a:cubicBezTo>
                  <a:cubicBezTo>
                    <a:pt x="81" y="154"/>
                    <a:pt x="81" y="154"/>
                    <a:pt x="81" y="154"/>
                  </a:cubicBezTo>
                  <a:cubicBezTo>
                    <a:pt x="96" y="175"/>
                    <a:pt x="96" y="175"/>
                    <a:pt x="96" y="175"/>
                  </a:cubicBezTo>
                  <a:cubicBezTo>
                    <a:pt x="97" y="176"/>
                    <a:pt x="98" y="176"/>
                    <a:pt x="99" y="176"/>
                  </a:cubicBezTo>
                  <a:cubicBezTo>
                    <a:pt x="132" y="165"/>
                    <a:pt x="132" y="165"/>
                    <a:pt x="132" y="165"/>
                  </a:cubicBezTo>
                  <a:cubicBezTo>
                    <a:pt x="133" y="165"/>
                    <a:pt x="134" y="164"/>
                    <a:pt x="134" y="163"/>
                  </a:cubicBezTo>
                  <a:cubicBezTo>
                    <a:pt x="134" y="136"/>
                    <a:pt x="134" y="136"/>
                    <a:pt x="134" y="136"/>
                  </a:cubicBezTo>
                  <a:cubicBezTo>
                    <a:pt x="160" y="138"/>
                    <a:pt x="160" y="138"/>
                    <a:pt x="160" y="138"/>
                  </a:cubicBezTo>
                  <a:cubicBezTo>
                    <a:pt x="161" y="138"/>
                    <a:pt x="162" y="138"/>
                    <a:pt x="163" y="136"/>
                  </a:cubicBezTo>
                  <a:cubicBezTo>
                    <a:pt x="176" y="104"/>
                    <a:pt x="176" y="104"/>
                    <a:pt x="176" y="104"/>
                  </a:cubicBezTo>
                  <a:cubicBezTo>
                    <a:pt x="176" y="103"/>
                    <a:pt x="176" y="102"/>
                    <a:pt x="175" y="101"/>
                  </a:cubicBezTo>
                  <a:cubicBezTo>
                    <a:pt x="155" y="84"/>
                    <a:pt x="155" y="84"/>
                    <a:pt x="155" y="84"/>
                  </a:cubicBezTo>
                  <a:cubicBezTo>
                    <a:pt x="173" y="66"/>
                    <a:pt x="173" y="66"/>
                    <a:pt x="173" y="66"/>
                  </a:cubicBezTo>
                  <a:cubicBezTo>
                    <a:pt x="174" y="65"/>
                    <a:pt x="174" y="63"/>
                    <a:pt x="173" y="62"/>
                  </a:cubicBezTo>
                  <a:cubicBezTo>
                    <a:pt x="157" y="32"/>
                    <a:pt x="157" y="32"/>
                    <a:pt x="157" y="32"/>
                  </a:cubicBezTo>
                  <a:cubicBezTo>
                    <a:pt x="156" y="31"/>
                    <a:pt x="155" y="30"/>
                    <a:pt x="154" y="30"/>
                  </a:cubicBezTo>
                  <a:cubicBezTo>
                    <a:pt x="128" y="35"/>
                    <a:pt x="128" y="35"/>
                    <a:pt x="128" y="35"/>
                  </a:cubicBezTo>
                  <a:cubicBezTo>
                    <a:pt x="125" y="9"/>
                    <a:pt x="125" y="9"/>
                    <a:pt x="125" y="9"/>
                  </a:cubicBezTo>
                  <a:cubicBezTo>
                    <a:pt x="125" y="8"/>
                    <a:pt x="124" y="7"/>
                    <a:pt x="123" y="7"/>
                  </a:cubicBezTo>
                  <a:cubicBezTo>
                    <a:pt x="89" y="0"/>
                    <a:pt x="89" y="0"/>
                    <a:pt x="89" y="0"/>
                  </a:cubicBezTo>
                  <a:cubicBezTo>
                    <a:pt x="88" y="0"/>
                    <a:pt x="86" y="0"/>
                    <a:pt x="86" y="1"/>
                  </a:cubicBezTo>
                  <a:cubicBezTo>
                    <a:pt x="71" y="27"/>
                    <a:pt x="71" y="27"/>
                    <a:pt x="71" y="27"/>
                  </a:cubicBezTo>
                  <a:cubicBezTo>
                    <a:pt x="46" y="12"/>
                    <a:pt x="46" y="12"/>
                    <a:pt x="46" y="12"/>
                  </a:cubicBezTo>
                  <a:cubicBezTo>
                    <a:pt x="45" y="12"/>
                    <a:pt x="43" y="12"/>
                    <a:pt x="43" y="13"/>
                  </a:cubicBezTo>
                  <a:cubicBezTo>
                    <a:pt x="17" y="37"/>
                    <a:pt x="17" y="37"/>
                    <a:pt x="17" y="37"/>
                  </a:cubicBezTo>
                  <a:cubicBezTo>
                    <a:pt x="16" y="37"/>
                    <a:pt x="16" y="39"/>
                    <a:pt x="16" y="40"/>
                  </a:cubicBezTo>
                  <a:cubicBezTo>
                    <a:pt x="29" y="67"/>
                    <a:pt x="29" y="67"/>
                    <a:pt x="29" y="67"/>
                  </a:cubicBezTo>
                  <a:cubicBezTo>
                    <a:pt x="2" y="80"/>
                    <a:pt x="2" y="80"/>
                    <a:pt x="2" y="80"/>
                  </a:cubicBezTo>
                  <a:cubicBezTo>
                    <a:pt x="1" y="81"/>
                    <a:pt x="0" y="82"/>
                    <a:pt x="0" y="83"/>
                  </a:cubicBezTo>
                  <a:cubicBezTo>
                    <a:pt x="5" y="118"/>
                    <a:pt x="5" y="118"/>
                    <a:pt x="5" y="118"/>
                  </a:cubicBezTo>
                  <a:cubicBezTo>
                    <a:pt x="5" y="119"/>
                    <a:pt x="6" y="120"/>
                    <a:pt x="8" y="120"/>
                  </a:cubicBezTo>
                  <a:close/>
                  <a:moveTo>
                    <a:pt x="80" y="48"/>
                  </a:moveTo>
                  <a:cubicBezTo>
                    <a:pt x="79" y="42"/>
                    <a:pt x="79" y="42"/>
                    <a:pt x="79" y="42"/>
                  </a:cubicBezTo>
                  <a:cubicBezTo>
                    <a:pt x="79" y="40"/>
                    <a:pt x="80" y="39"/>
                    <a:pt x="81" y="38"/>
                  </a:cubicBezTo>
                  <a:cubicBezTo>
                    <a:pt x="82" y="37"/>
                    <a:pt x="83" y="36"/>
                    <a:pt x="85" y="36"/>
                  </a:cubicBezTo>
                  <a:cubicBezTo>
                    <a:pt x="92" y="36"/>
                    <a:pt x="92" y="36"/>
                    <a:pt x="92" y="36"/>
                  </a:cubicBezTo>
                  <a:cubicBezTo>
                    <a:pt x="95" y="36"/>
                    <a:pt x="98" y="38"/>
                    <a:pt x="98" y="41"/>
                  </a:cubicBezTo>
                  <a:cubicBezTo>
                    <a:pt x="98" y="46"/>
                    <a:pt x="98" y="46"/>
                    <a:pt x="98" y="46"/>
                  </a:cubicBezTo>
                  <a:cubicBezTo>
                    <a:pt x="103" y="46"/>
                    <a:pt x="107" y="47"/>
                    <a:pt x="111" y="48"/>
                  </a:cubicBezTo>
                  <a:cubicBezTo>
                    <a:pt x="114" y="49"/>
                    <a:pt x="116" y="52"/>
                    <a:pt x="115" y="55"/>
                  </a:cubicBezTo>
                  <a:cubicBezTo>
                    <a:pt x="113" y="65"/>
                    <a:pt x="113" y="65"/>
                    <a:pt x="113" y="65"/>
                  </a:cubicBezTo>
                  <a:cubicBezTo>
                    <a:pt x="113" y="67"/>
                    <a:pt x="110" y="69"/>
                    <a:pt x="108" y="69"/>
                  </a:cubicBezTo>
                  <a:cubicBezTo>
                    <a:pt x="107" y="69"/>
                    <a:pt x="107" y="69"/>
                    <a:pt x="106" y="68"/>
                  </a:cubicBezTo>
                  <a:cubicBezTo>
                    <a:pt x="103" y="67"/>
                    <a:pt x="99" y="66"/>
                    <a:pt x="92" y="66"/>
                  </a:cubicBezTo>
                  <a:cubicBezTo>
                    <a:pt x="89" y="66"/>
                    <a:pt x="87" y="67"/>
                    <a:pt x="87" y="68"/>
                  </a:cubicBezTo>
                  <a:cubicBezTo>
                    <a:pt x="86" y="68"/>
                    <a:pt x="86" y="69"/>
                    <a:pt x="86" y="70"/>
                  </a:cubicBezTo>
                  <a:cubicBezTo>
                    <a:pt x="86" y="72"/>
                    <a:pt x="95" y="75"/>
                    <a:pt x="98" y="76"/>
                  </a:cubicBezTo>
                  <a:cubicBezTo>
                    <a:pt x="114" y="80"/>
                    <a:pt x="120" y="88"/>
                    <a:pt x="121" y="100"/>
                  </a:cubicBezTo>
                  <a:cubicBezTo>
                    <a:pt x="121" y="112"/>
                    <a:pt x="114" y="122"/>
                    <a:pt x="101" y="125"/>
                  </a:cubicBezTo>
                  <a:cubicBezTo>
                    <a:pt x="102" y="133"/>
                    <a:pt x="102" y="133"/>
                    <a:pt x="102" y="133"/>
                  </a:cubicBezTo>
                  <a:cubicBezTo>
                    <a:pt x="102" y="136"/>
                    <a:pt x="99" y="138"/>
                    <a:pt x="96" y="138"/>
                  </a:cubicBezTo>
                  <a:cubicBezTo>
                    <a:pt x="88" y="139"/>
                    <a:pt x="88" y="139"/>
                    <a:pt x="88" y="139"/>
                  </a:cubicBezTo>
                  <a:cubicBezTo>
                    <a:pt x="86" y="139"/>
                    <a:pt x="83" y="136"/>
                    <a:pt x="83" y="133"/>
                  </a:cubicBezTo>
                  <a:cubicBezTo>
                    <a:pt x="83" y="128"/>
                    <a:pt x="83" y="128"/>
                    <a:pt x="83" y="128"/>
                  </a:cubicBezTo>
                  <a:cubicBezTo>
                    <a:pt x="77" y="127"/>
                    <a:pt x="71" y="126"/>
                    <a:pt x="66" y="124"/>
                  </a:cubicBezTo>
                  <a:cubicBezTo>
                    <a:pt x="64" y="123"/>
                    <a:pt x="62" y="120"/>
                    <a:pt x="63" y="117"/>
                  </a:cubicBezTo>
                  <a:cubicBezTo>
                    <a:pt x="65" y="107"/>
                    <a:pt x="65" y="107"/>
                    <a:pt x="65" y="107"/>
                  </a:cubicBezTo>
                  <a:cubicBezTo>
                    <a:pt x="65" y="105"/>
                    <a:pt x="68" y="103"/>
                    <a:pt x="70" y="103"/>
                  </a:cubicBezTo>
                  <a:cubicBezTo>
                    <a:pt x="71" y="103"/>
                    <a:pt x="71" y="104"/>
                    <a:pt x="72" y="104"/>
                  </a:cubicBezTo>
                  <a:cubicBezTo>
                    <a:pt x="76" y="105"/>
                    <a:pt x="82" y="107"/>
                    <a:pt x="88" y="107"/>
                  </a:cubicBezTo>
                  <a:cubicBezTo>
                    <a:pt x="92" y="107"/>
                    <a:pt x="96" y="106"/>
                    <a:pt x="96" y="103"/>
                  </a:cubicBezTo>
                  <a:cubicBezTo>
                    <a:pt x="96" y="102"/>
                    <a:pt x="96" y="99"/>
                    <a:pt x="86" y="96"/>
                  </a:cubicBezTo>
                  <a:cubicBezTo>
                    <a:pt x="74" y="93"/>
                    <a:pt x="62" y="88"/>
                    <a:pt x="61" y="73"/>
                  </a:cubicBezTo>
                  <a:cubicBezTo>
                    <a:pt x="60" y="61"/>
                    <a:pt x="68" y="52"/>
                    <a:pt x="8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283" tIns="57141" rIns="114283" bIns="57141" numCol="1" anchor="t" anchorCtr="0" compatLnSpc="1">
              <a:prstTxWarp prst="textNoShape">
                <a:avLst/>
              </a:prstTxWarp>
            </a:bodyPr>
            <a:lstStyle/>
            <a:p>
              <a:pPr marL="0" marR="0" lvl="0" indent="0" algn="l" defTabSz="1142746" rtl="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6" name="Freeform 89"/>
            <p:cNvSpPr>
              <a:spLocks/>
            </p:cNvSpPr>
            <p:nvPr/>
          </p:nvSpPr>
          <p:spPr bwMode="auto">
            <a:xfrm>
              <a:off x="2677" y="2364"/>
              <a:ext cx="553" cy="550"/>
            </a:xfrm>
            <a:custGeom>
              <a:avLst/>
              <a:gdLst>
                <a:gd name="T0" fmla="*/ 25 w 399"/>
                <a:gd name="T1" fmla="*/ 152 h 397"/>
                <a:gd name="T2" fmla="*/ 17 w 399"/>
                <a:gd name="T3" fmla="*/ 155 h 397"/>
                <a:gd name="T4" fmla="*/ 14 w 399"/>
                <a:gd name="T5" fmla="*/ 163 h 397"/>
                <a:gd name="T6" fmla="*/ 12 w 399"/>
                <a:gd name="T7" fmla="*/ 211 h 397"/>
                <a:gd name="T8" fmla="*/ 20 w 399"/>
                <a:gd name="T9" fmla="*/ 259 h 397"/>
                <a:gd name="T10" fmla="*/ 3 w 399"/>
                <a:gd name="T11" fmla="*/ 286 h 397"/>
                <a:gd name="T12" fmla="*/ 3 w 399"/>
                <a:gd name="T13" fmla="*/ 294 h 397"/>
                <a:gd name="T14" fmla="*/ 29 w 399"/>
                <a:gd name="T15" fmla="*/ 306 h 397"/>
                <a:gd name="T16" fmla="*/ 32 w 399"/>
                <a:gd name="T17" fmla="*/ 308 h 397"/>
                <a:gd name="T18" fmla="*/ 29 w 399"/>
                <a:gd name="T19" fmla="*/ 326 h 397"/>
                <a:gd name="T20" fmla="*/ 30 w 399"/>
                <a:gd name="T21" fmla="*/ 334 h 397"/>
                <a:gd name="T22" fmla="*/ 39 w 399"/>
                <a:gd name="T23" fmla="*/ 338 h 397"/>
                <a:gd name="T24" fmla="*/ 40 w 399"/>
                <a:gd name="T25" fmla="*/ 340 h 397"/>
                <a:gd name="T26" fmla="*/ 38 w 399"/>
                <a:gd name="T27" fmla="*/ 347 h 397"/>
                <a:gd name="T28" fmla="*/ 54 w 399"/>
                <a:gd name="T29" fmla="*/ 362 h 397"/>
                <a:gd name="T30" fmla="*/ 69 w 399"/>
                <a:gd name="T31" fmla="*/ 390 h 397"/>
                <a:gd name="T32" fmla="*/ 110 w 399"/>
                <a:gd name="T33" fmla="*/ 374 h 397"/>
                <a:gd name="T34" fmla="*/ 113 w 399"/>
                <a:gd name="T35" fmla="*/ 375 h 397"/>
                <a:gd name="T36" fmla="*/ 119 w 399"/>
                <a:gd name="T37" fmla="*/ 392 h 397"/>
                <a:gd name="T38" fmla="*/ 126 w 399"/>
                <a:gd name="T39" fmla="*/ 395 h 397"/>
                <a:gd name="T40" fmla="*/ 205 w 399"/>
                <a:gd name="T41" fmla="*/ 354 h 397"/>
                <a:gd name="T42" fmla="*/ 207 w 399"/>
                <a:gd name="T43" fmla="*/ 346 h 397"/>
                <a:gd name="T44" fmla="*/ 192 w 399"/>
                <a:gd name="T45" fmla="*/ 314 h 397"/>
                <a:gd name="T46" fmla="*/ 193 w 399"/>
                <a:gd name="T47" fmla="*/ 310 h 397"/>
                <a:gd name="T48" fmla="*/ 252 w 399"/>
                <a:gd name="T49" fmla="*/ 252 h 397"/>
                <a:gd name="T50" fmla="*/ 292 w 399"/>
                <a:gd name="T51" fmla="*/ 245 h 397"/>
                <a:gd name="T52" fmla="*/ 299 w 399"/>
                <a:gd name="T53" fmla="*/ 11 h 397"/>
                <a:gd name="T54" fmla="*/ 274 w 399"/>
                <a:gd name="T55" fmla="*/ 1 h 397"/>
                <a:gd name="T56" fmla="*/ 268 w 399"/>
                <a:gd name="T57" fmla="*/ 5 h 397"/>
                <a:gd name="T58" fmla="*/ 241 w 399"/>
                <a:gd name="T59" fmla="*/ 237 h 397"/>
                <a:gd name="T60" fmla="*/ 25 w 399"/>
                <a:gd name="T61" fmla="*/ 15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9" h="397">
                  <a:moveTo>
                    <a:pt x="25" y="152"/>
                  </a:moveTo>
                  <a:cubicBezTo>
                    <a:pt x="22" y="151"/>
                    <a:pt x="19" y="152"/>
                    <a:pt x="17" y="155"/>
                  </a:cubicBezTo>
                  <a:cubicBezTo>
                    <a:pt x="16" y="158"/>
                    <a:pt x="15" y="160"/>
                    <a:pt x="14" y="163"/>
                  </a:cubicBezTo>
                  <a:cubicBezTo>
                    <a:pt x="9" y="179"/>
                    <a:pt x="9" y="195"/>
                    <a:pt x="12" y="211"/>
                  </a:cubicBezTo>
                  <a:cubicBezTo>
                    <a:pt x="15" y="226"/>
                    <a:pt x="24" y="243"/>
                    <a:pt x="20" y="259"/>
                  </a:cubicBezTo>
                  <a:cubicBezTo>
                    <a:pt x="18" y="269"/>
                    <a:pt x="12" y="280"/>
                    <a:pt x="3" y="286"/>
                  </a:cubicBezTo>
                  <a:cubicBezTo>
                    <a:pt x="1" y="288"/>
                    <a:pt x="0" y="292"/>
                    <a:pt x="3" y="294"/>
                  </a:cubicBezTo>
                  <a:cubicBezTo>
                    <a:pt x="8" y="300"/>
                    <a:pt x="18" y="308"/>
                    <a:pt x="29" y="306"/>
                  </a:cubicBezTo>
                  <a:cubicBezTo>
                    <a:pt x="31" y="305"/>
                    <a:pt x="32" y="306"/>
                    <a:pt x="32" y="308"/>
                  </a:cubicBezTo>
                  <a:cubicBezTo>
                    <a:pt x="32" y="312"/>
                    <a:pt x="31" y="320"/>
                    <a:pt x="29" y="326"/>
                  </a:cubicBezTo>
                  <a:cubicBezTo>
                    <a:pt x="27" y="329"/>
                    <a:pt x="28" y="333"/>
                    <a:pt x="30" y="334"/>
                  </a:cubicBezTo>
                  <a:cubicBezTo>
                    <a:pt x="33" y="336"/>
                    <a:pt x="36" y="337"/>
                    <a:pt x="39" y="338"/>
                  </a:cubicBezTo>
                  <a:cubicBezTo>
                    <a:pt x="40" y="338"/>
                    <a:pt x="41" y="339"/>
                    <a:pt x="40" y="340"/>
                  </a:cubicBezTo>
                  <a:cubicBezTo>
                    <a:pt x="39" y="342"/>
                    <a:pt x="37" y="344"/>
                    <a:pt x="38" y="347"/>
                  </a:cubicBezTo>
                  <a:cubicBezTo>
                    <a:pt x="39" y="351"/>
                    <a:pt x="54" y="355"/>
                    <a:pt x="54" y="362"/>
                  </a:cubicBezTo>
                  <a:cubicBezTo>
                    <a:pt x="55" y="369"/>
                    <a:pt x="53" y="388"/>
                    <a:pt x="69" y="390"/>
                  </a:cubicBezTo>
                  <a:cubicBezTo>
                    <a:pt x="83" y="391"/>
                    <a:pt x="103" y="379"/>
                    <a:pt x="110" y="374"/>
                  </a:cubicBezTo>
                  <a:cubicBezTo>
                    <a:pt x="111" y="373"/>
                    <a:pt x="113" y="374"/>
                    <a:pt x="113" y="375"/>
                  </a:cubicBezTo>
                  <a:cubicBezTo>
                    <a:pt x="119" y="392"/>
                    <a:pt x="119" y="392"/>
                    <a:pt x="119" y="392"/>
                  </a:cubicBezTo>
                  <a:cubicBezTo>
                    <a:pt x="119" y="395"/>
                    <a:pt x="123" y="397"/>
                    <a:pt x="126" y="395"/>
                  </a:cubicBezTo>
                  <a:cubicBezTo>
                    <a:pt x="205" y="354"/>
                    <a:pt x="205" y="354"/>
                    <a:pt x="205" y="354"/>
                  </a:cubicBezTo>
                  <a:cubicBezTo>
                    <a:pt x="208" y="353"/>
                    <a:pt x="209" y="349"/>
                    <a:pt x="207" y="346"/>
                  </a:cubicBezTo>
                  <a:cubicBezTo>
                    <a:pt x="192" y="314"/>
                    <a:pt x="192" y="314"/>
                    <a:pt x="192" y="314"/>
                  </a:cubicBezTo>
                  <a:cubicBezTo>
                    <a:pt x="191" y="313"/>
                    <a:pt x="192" y="311"/>
                    <a:pt x="193" y="310"/>
                  </a:cubicBezTo>
                  <a:cubicBezTo>
                    <a:pt x="202" y="306"/>
                    <a:pt x="234" y="289"/>
                    <a:pt x="252" y="252"/>
                  </a:cubicBezTo>
                  <a:cubicBezTo>
                    <a:pt x="264" y="252"/>
                    <a:pt x="278" y="250"/>
                    <a:pt x="292" y="245"/>
                  </a:cubicBezTo>
                  <a:cubicBezTo>
                    <a:pt x="390" y="213"/>
                    <a:pt x="399" y="66"/>
                    <a:pt x="299" y="11"/>
                  </a:cubicBezTo>
                  <a:cubicBezTo>
                    <a:pt x="291" y="6"/>
                    <a:pt x="283" y="3"/>
                    <a:pt x="274" y="1"/>
                  </a:cubicBezTo>
                  <a:cubicBezTo>
                    <a:pt x="271" y="0"/>
                    <a:pt x="268" y="2"/>
                    <a:pt x="268" y="5"/>
                  </a:cubicBezTo>
                  <a:cubicBezTo>
                    <a:pt x="241" y="237"/>
                    <a:pt x="241" y="237"/>
                    <a:pt x="241" y="237"/>
                  </a:cubicBezTo>
                  <a:lnTo>
                    <a:pt x="25"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283" tIns="57141" rIns="114283" bIns="57141" numCol="1" anchor="t" anchorCtr="0" compatLnSpc="1">
              <a:prstTxWarp prst="textNoShape">
                <a:avLst/>
              </a:prstTxWarp>
            </a:bodyPr>
            <a:lstStyle/>
            <a:p>
              <a:pPr marL="0" marR="0" lvl="0" indent="0" algn="l" defTabSz="1142746" rtl="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7" name="Freeform 90"/>
            <p:cNvSpPr>
              <a:spLocks noEditPoints="1"/>
            </p:cNvSpPr>
            <p:nvPr/>
          </p:nvSpPr>
          <p:spPr bwMode="auto">
            <a:xfrm>
              <a:off x="2875" y="2486"/>
              <a:ext cx="137" cy="139"/>
            </a:xfrm>
            <a:custGeom>
              <a:avLst/>
              <a:gdLst>
                <a:gd name="T0" fmla="*/ 25 w 99"/>
                <a:gd name="T1" fmla="*/ 7 h 100"/>
                <a:gd name="T2" fmla="*/ 25 w 99"/>
                <a:gd name="T3" fmla="*/ 22 h 100"/>
                <a:gd name="T4" fmla="*/ 10 w 99"/>
                <a:gd name="T5" fmla="*/ 20 h 100"/>
                <a:gd name="T6" fmla="*/ 8 w 99"/>
                <a:gd name="T7" fmla="*/ 21 h 100"/>
                <a:gd name="T8" fmla="*/ 1 w 99"/>
                <a:gd name="T9" fmla="*/ 39 h 100"/>
                <a:gd name="T10" fmla="*/ 1 w 99"/>
                <a:gd name="T11" fmla="*/ 41 h 100"/>
                <a:gd name="T12" fmla="*/ 12 w 99"/>
                <a:gd name="T13" fmla="*/ 51 h 100"/>
                <a:gd name="T14" fmla="*/ 2 w 99"/>
                <a:gd name="T15" fmla="*/ 61 h 100"/>
                <a:gd name="T16" fmla="*/ 1 w 99"/>
                <a:gd name="T17" fmla="*/ 63 h 100"/>
                <a:gd name="T18" fmla="*/ 10 w 99"/>
                <a:gd name="T19" fmla="*/ 80 h 100"/>
                <a:gd name="T20" fmla="*/ 12 w 99"/>
                <a:gd name="T21" fmla="*/ 81 h 100"/>
                <a:gd name="T22" fmla="*/ 26 w 99"/>
                <a:gd name="T23" fmla="*/ 79 h 100"/>
                <a:gd name="T24" fmla="*/ 28 w 99"/>
                <a:gd name="T25" fmla="*/ 94 h 100"/>
                <a:gd name="T26" fmla="*/ 29 w 99"/>
                <a:gd name="T27" fmla="*/ 95 h 100"/>
                <a:gd name="T28" fmla="*/ 48 w 99"/>
                <a:gd name="T29" fmla="*/ 100 h 100"/>
                <a:gd name="T30" fmla="*/ 50 w 99"/>
                <a:gd name="T31" fmla="*/ 99 h 100"/>
                <a:gd name="T32" fmla="*/ 57 w 99"/>
                <a:gd name="T33" fmla="*/ 86 h 100"/>
                <a:gd name="T34" fmla="*/ 69 w 99"/>
                <a:gd name="T35" fmla="*/ 95 h 100"/>
                <a:gd name="T36" fmla="*/ 71 w 99"/>
                <a:gd name="T37" fmla="*/ 95 h 100"/>
                <a:gd name="T38" fmla="*/ 87 w 99"/>
                <a:gd name="T39" fmla="*/ 83 h 100"/>
                <a:gd name="T40" fmla="*/ 87 w 99"/>
                <a:gd name="T41" fmla="*/ 81 h 100"/>
                <a:gd name="T42" fmla="*/ 82 w 99"/>
                <a:gd name="T43" fmla="*/ 67 h 100"/>
                <a:gd name="T44" fmla="*/ 97 w 99"/>
                <a:gd name="T45" fmla="*/ 64 h 100"/>
                <a:gd name="T46" fmla="*/ 98 w 99"/>
                <a:gd name="T47" fmla="*/ 62 h 100"/>
                <a:gd name="T48" fmla="*/ 99 w 99"/>
                <a:gd name="T49" fmla="*/ 42 h 100"/>
                <a:gd name="T50" fmla="*/ 98 w 99"/>
                <a:gd name="T51" fmla="*/ 41 h 100"/>
                <a:gd name="T52" fmla="*/ 82 w 99"/>
                <a:gd name="T53" fmla="*/ 35 h 100"/>
                <a:gd name="T54" fmla="*/ 88 w 99"/>
                <a:gd name="T55" fmla="*/ 19 h 100"/>
                <a:gd name="T56" fmla="*/ 88 w 99"/>
                <a:gd name="T57" fmla="*/ 18 h 100"/>
                <a:gd name="T58" fmla="*/ 72 w 99"/>
                <a:gd name="T59" fmla="*/ 5 h 100"/>
                <a:gd name="T60" fmla="*/ 71 w 99"/>
                <a:gd name="T61" fmla="*/ 5 h 100"/>
                <a:gd name="T62" fmla="*/ 56 w 99"/>
                <a:gd name="T63" fmla="*/ 15 h 100"/>
                <a:gd name="T64" fmla="*/ 47 w 99"/>
                <a:gd name="T65" fmla="*/ 1 h 100"/>
                <a:gd name="T66" fmla="*/ 45 w 99"/>
                <a:gd name="T67" fmla="*/ 0 h 100"/>
                <a:gd name="T68" fmla="*/ 26 w 99"/>
                <a:gd name="T69" fmla="*/ 6 h 100"/>
                <a:gd name="T70" fmla="*/ 25 w 99"/>
                <a:gd name="T71" fmla="*/ 7 h 100"/>
                <a:gd name="T72" fmla="*/ 41 w 99"/>
                <a:gd name="T73" fmla="*/ 41 h 100"/>
                <a:gd name="T74" fmla="*/ 59 w 99"/>
                <a:gd name="T75" fmla="*/ 41 h 100"/>
                <a:gd name="T76" fmla="*/ 58 w 99"/>
                <a:gd name="T77" fmla="*/ 59 h 100"/>
                <a:gd name="T78" fmla="*/ 41 w 99"/>
                <a:gd name="T79" fmla="*/ 59 h 100"/>
                <a:gd name="T80" fmla="*/ 41 w 99"/>
                <a:gd name="T81" fmla="*/ 4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 h="100">
                  <a:moveTo>
                    <a:pt x="25" y="7"/>
                  </a:moveTo>
                  <a:cubicBezTo>
                    <a:pt x="25" y="22"/>
                    <a:pt x="25" y="22"/>
                    <a:pt x="25" y="22"/>
                  </a:cubicBezTo>
                  <a:cubicBezTo>
                    <a:pt x="10" y="20"/>
                    <a:pt x="10" y="20"/>
                    <a:pt x="10" y="20"/>
                  </a:cubicBezTo>
                  <a:cubicBezTo>
                    <a:pt x="9" y="20"/>
                    <a:pt x="9" y="21"/>
                    <a:pt x="8" y="21"/>
                  </a:cubicBezTo>
                  <a:cubicBezTo>
                    <a:pt x="1" y="39"/>
                    <a:pt x="1" y="39"/>
                    <a:pt x="1" y="39"/>
                  </a:cubicBezTo>
                  <a:cubicBezTo>
                    <a:pt x="0" y="40"/>
                    <a:pt x="1" y="41"/>
                    <a:pt x="1" y="41"/>
                  </a:cubicBezTo>
                  <a:cubicBezTo>
                    <a:pt x="12" y="51"/>
                    <a:pt x="12" y="51"/>
                    <a:pt x="12" y="51"/>
                  </a:cubicBezTo>
                  <a:cubicBezTo>
                    <a:pt x="2" y="61"/>
                    <a:pt x="2" y="61"/>
                    <a:pt x="2" y="61"/>
                  </a:cubicBezTo>
                  <a:cubicBezTo>
                    <a:pt x="1" y="61"/>
                    <a:pt x="1" y="62"/>
                    <a:pt x="1" y="63"/>
                  </a:cubicBezTo>
                  <a:cubicBezTo>
                    <a:pt x="10" y="80"/>
                    <a:pt x="10" y="80"/>
                    <a:pt x="10" y="80"/>
                  </a:cubicBezTo>
                  <a:cubicBezTo>
                    <a:pt x="10" y="81"/>
                    <a:pt x="11" y="81"/>
                    <a:pt x="12" y="81"/>
                  </a:cubicBezTo>
                  <a:cubicBezTo>
                    <a:pt x="26" y="79"/>
                    <a:pt x="26" y="79"/>
                    <a:pt x="26" y="79"/>
                  </a:cubicBezTo>
                  <a:cubicBezTo>
                    <a:pt x="28" y="94"/>
                    <a:pt x="28" y="94"/>
                    <a:pt x="28" y="94"/>
                  </a:cubicBezTo>
                  <a:cubicBezTo>
                    <a:pt x="28" y="94"/>
                    <a:pt x="28" y="95"/>
                    <a:pt x="29" y="95"/>
                  </a:cubicBezTo>
                  <a:cubicBezTo>
                    <a:pt x="48" y="100"/>
                    <a:pt x="48" y="100"/>
                    <a:pt x="48" y="100"/>
                  </a:cubicBezTo>
                  <a:cubicBezTo>
                    <a:pt x="49" y="100"/>
                    <a:pt x="49" y="99"/>
                    <a:pt x="50" y="99"/>
                  </a:cubicBezTo>
                  <a:cubicBezTo>
                    <a:pt x="57" y="86"/>
                    <a:pt x="57" y="86"/>
                    <a:pt x="57" y="86"/>
                  </a:cubicBezTo>
                  <a:cubicBezTo>
                    <a:pt x="69" y="95"/>
                    <a:pt x="69" y="95"/>
                    <a:pt x="69" y="95"/>
                  </a:cubicBezTo>
                  <a:cubicBezTo>
                    <a:pt x="70" y="95"/>
                    <a:pt x="70" y="95"/>
                    <a:pt x="71" y="95"/>
                  </a:cubicBezTo>
                  <a:cubicBezTo>
                    <a:pt x="87" y="83"/>
                    <a:pt x="87" y="83"/>
                    <a:pt x="87" y="83"/>
                  </a:cubicBezTo>
                  <a:cubicBezTo>
                    <a:pt x="87" y="83"/>
                    <a:pt x="87" y="82"/>
                    <a:pt x="87" y="81"/>
                  </a:cubicBezTo>
                  <a:cubicBezTo>
                    <a:pt x="82" y="67"/>
                    <a:pt x="82" y="67"/>
                    <a:pt x="82" y="67"/>
                  </a:cubicBezTo>
                  <a:cubicBezTo>
                    <a:pt x="97" y="64"/>
                    <a:pt x="97" y="64"/>
                    <a:pt x="97" y="64"/>
                  </a:cubicBezTo>
                  <a:cubicBezTo>
                    <a:pt x="97" y="63"/>
                    <a:pt x="98" y="63"/>
                    <a:pt x="98" y="62"/>
                  </a:cubicBezTo>
                  <a:cubicBezTo>
                    <a:pt x="99" y="42"/>
                    <a:pt x="99" y="42"/>
                    <a:pt x="99" y="42"/>
                  </a:cubicBezTo>
                  <a:cubicBezTo>
                    <a:pt x="99" y="42"/>
                    <a:pt x="99" y="41"/>
                    <a:pt x="98" y="41"/>
                  </a:cubicBezTo>
                  <a:cubicBezTo>
                    <a:pt x="82" y="35"/>
                    <a:pt x="82" y="35"/>
                    <a:pt x="82" y="35"/>
                  </a:cubicBezTo>
                  <a:cubicBezTo>
                    <a:pt x="88" y="19"/>
                    <a:pt x="88" y="19"/>
                    <a:pt x="88" y="19"/>
                  </a:cubicBezTo>
                  <a:cubicBezTo>
                    <a:pt x="89" y="19"/>
                    <a:pt x="88" y="18"/>
                    <a:pt x="88" y="18"/>
                  </a:cubicBezTo>
                  <a:cubicBezTo>
                    <a:pt x="72" y="5"/>
                    <a:pt x="72" y="5"/>
                    <a:pt x="72" y="5"/>
                  </a:cubicBezTo>
                  <a:cubicBezTo>
                    <a:pt x="72" y="5"/>
                    <a:pt x="71" y="5"/>
                    <a:pt x="71" y="5"/>
                  </a:cubicBezTo>
                  <a:cubicBezTo>
                    <a:pt x="56" y="15"/>
                    <a:pt x="56" y="15"/>
                    <a:pt x="56" y="15"/>
                  </a:cubicBezTo>
                  <a:cubicBezTo>
                    <a:pt x="47" y="1"/>
                    <a:pt x="47" y="1"/>
                    <a:pt x="47" y="1"/>
                  </a:cubicBezTo>
                  <a:cubicBezTo>
                    <a:pt x="46" y="0"/>
                    <a:pt x="46" y="0"/>
                    <a:pt x="45" y="0"/>
                  </a:cubicBezTo>
                  <a:cubicBezTo>
                    <a:pt x="26" y="6"/>
                    <a:pt x="26" y="6"/>
                    <a:pt x="26" y="6"/>
                  </a:cubicBezTo>
                  <a:cubicBezTo>
                    <a:pt x="25" y="6"/>
                    <a:pt x="25" y="6"/>
                    <a:pt x="25" y="7"/>
                  </a:cubicBezTo>
                  <a:close/>
                  <a:moveTo>
                    <a:pt x="41" y="41"/>
                  </a:moveTo>
                  <a:cubicBezTo>
                    <a:pt x="46" y="36"/>
                    <a:pt x="54" y="36"/>
                    <a:pt x="59" y="41"/>
                  </a:cubicBezTo>
                  <a:cubicBezTo>
                    <a:pt x="63" y="46"/>
                    <a:pt x="63" y="54"/>
                    <a:pt x="58" y="59"/>
                  </a:cubicBezTo>
                  <a:cubicBezTo>
                    <a:pt x="54" y="64"/>
                    <a:pt x="46" y="63"/>
                    <a:pt x="41" y="59"/>
                  </a:cubicBezTo>
                  <a:cubicBezTo>
                    <a:pt x="36" y="54"/>
                    <a:pt x="36" y="46"/>
                    <a:pt x="4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283" tIns="57141" rIns="114283" bIns="57141" numCol="1" anchor="t" anchorCtr="0" compatLnSpc="1">
              <a:prstTxWarp prst="textNoShape">
                <a:avLst/>
              </a:prstTxWarp>
            </a:bodyPr>
            <a:lstStyle/>
            <a:p>
              <a:pPr marL="0" marR="0" lvl="0" indent="0" algn="l" defTabSz="1142746" rtl="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pic>
        <p:nvPicPr>
          <p:cNvPr id="79" name="Picture 78"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2" cstate="print">
            <a:alphaModFix amt="20000"/>
            <a:extLst>
              <a:ext uri="{28A0092B-C50C-407E-A947-70E740481C1C}">
                <a14:useLocalDpi xmlns:a14="http://schemas.microsoft.com/office/drawing/2010/main" val="0"/>
              </a:ext>
            </a:extLst>
          </a:blip>
          <a:srcRect t="4960" b="10997"/>
          <a:stretch>
            <a:fillRect/>
          </a:stretch>
        </p:blipFill>
        <p:spPr>
          <a:xfrm>
            <a:off x="79791" y="-29560"/>
            <a:ext cx="12133886" cy="6887559"/>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spTree>
    <p:extLst>
      <p:ext uri="{BB962C8B-B14F-4D97-AF65-F5344CB8AC3E}">
        <p14:creationId xmlns:p14="http://schemas.microsoft.com/office/powerpoint/2010/main" val="116926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6682271-77AC-2B31-1415-3FDDF5E0460A}"/>
              </a:ext>
            </a:extLst>
          </p:cNvPr>
          <p:cNvSpPr/>
          <p:nvPr/>
        </p:nvSpPr>
        <p:spPr>
          <a:xfrm>
            <a:off x="-17633" y="-1"/>
            <a:ext cx="12192000" cy="6858000"/>
          </a:xfrm>
          <a:prstGeom prst="rect">
            <a:avLst/>
          </a:prstGeom>
          <a:gradFill>
            <a:gsLst>
              <a:gs pos="0">
                <a:srgbClr val="042568"/>
              </a:gs>
              <a:gs pos="100000">
                <a:srgbClr val="0C5C8D"/>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896">
            <a:extLst>
              <a:ext uri="{FF2B5EF4-FFF2-40B4-BE49-F238E27FC236}">
                <a16:creationId xmlns:a16="http://schemas.microsoft.com/office/drawing/2014/main" id="{6809B59B-20A8-0F84-5309-E6CF033FB728}"/>
              </a:ext>
            </a:extLst>
          </p:cNvPr>
          <p:cNvSpPr/>
          <p:nvPr/>
        </p:nvSpPr>
        <p:spPr>
          <a:xfrm>
            <a:off x="10668244" y="3104146"/>
            <a:ext cx="1663891" cy="2671221"/>
          </a:xfrm>
          <a:custGeom>
            <a:avLst/>
            <a:gdLst>
              <a:gd name="connsiteX0" fmla="*/ 1617143 w 1663891"/>
              <a:gd name="connsiteY0" fmla="*/ 755479 h 2721240"/>
              <a:gd name="connsiteX1" fmla="*/ 1663891 w 1663891"/>
              <a:gd name="connsiteY1" fmla="*/ 777045 h 2721240"/>
              <a:gd name="connsiteX2" fmla="*/ 1663891 w 1663891"/>
              <a:gd name="connsiteY2" fmla="*/ 777951 h 2721240"/>
              <a:gd name="connsiteX3" fmla="*/ 1634276 w 1663891"/>
              <a:gd name="connsiteY3" fmla="*/ 766715 h 2721240"/>
              <a:gd name="connsiteX4" fmla="*/ 1584677 w 1663891"/>
              <a:gd name="connsiteY4" fmla="*/ 734185 h 2721240"/>
              <a:gd name="connsiteX5" fmla="*/ 1617143 w 1663891"/>
              <a:gd name="connsiteY5" fmla="*/ 755479 h 2721240"/>
              <a:gd name="connsiteX6" fmla="*/ 1602271 w 1663891"/>
              <a:gd name="connsiteY6" fmla="*/ 748617 h 2721240"/>
              <a:gd name="connsiteX7" fmla="*/ 854845 w 1663891"/>
              <a:gd name="connsiteY7" fmla="*/ 364284 h 2721240"/>
              <a:gd name="connsiteX8" fmla="*/ 895231 w 1663891"/>
              <a:gd name="connsiteY8" fmla="*/ 371999 h 2721240"/>
              <a:gd name="connsiteX9" fmla="*/ 930759 w 1663891"/>
              <a:gd name="connsiteY9" fmla="*/ 385239 h 2721240"/>
              <a:gd name="connsiteX10" fmla="*/ 938856 w 1663891"/>
              <a:gd name="connsiteY10" fmla="*/ 389335 h 2721240"/>
              <a:gd name="connsiteX11" fmla="*/ 946762 w 1663891"/>
              <a:gd name="connsiteY11" fmla="*/ 393526 h 2721240"/>
              <a:gd name="connsiteX12" fmla="*/ 962478 w 1663891"/>
              <a:gd name="connsiteY12" fmla="*/ 404003 h 2721240"/>
              <a:gd name="connsiteX13" fmla="*/ 993339 w 1663891"/>
              <a:gd name="connsiteY13" fmla="*/ 429911 h 2721240"/>
              <a:gd name="connsiteX14" fmla="*/ 1024010 w 1663891"/>
              <a:gd name="connsiteY14" fmla="*/ 464011 h 2721240"/>
              <a:gd name="connsiteX15" fmla="*/ 1054584 w 1663891"/>
              <a:gd name="connsiteY15" fmla="*/ 506206 h 2721240"/>
              <a:gd name="connsiteX16" fmla="*/ 1116211 w 1663891"/>
              <a:gd name="connsiteY16" fmla="*/ 610029 h 2721240"/>
              <a:gd name="connsiteX17" fmla="*/ 1184982 w 1663891"/>
              <a:gd name="connsiteY17" fmla="*/ 732139 h 2721240"/>
              <a:gd name="connsiteX18" fmla="*/ 1275946 w 1663891"/>
              <a:gd name="connsiteY18" fmla="*/ 864918 h 2721240"/>
              <a:gd name="connsiteX19" fmla="*/ 1408819 w 1663891"/>
              <a:gd name="connsiteY19" fmla="*/ 991315 h 2721240"/>
              <a:gd name="connsiteX20" fmla="*/ 1577031 w 1663891"/>
              <a:gd name="connsiteY20" fmla="*/ 1075611 h 2721240"/>
              <a:gd name="connsiteX21" fmla="*/ 1660816 w 1663891"/>
              <a:gd name="connsiteY21" fmla="*/ 1097955 h 2721240"/>
              <a:gd name="connsiteX22" fmla="*/ 1663891 w 1663891"/>
              <a:gd name="connsiteY22" fmla="*/ 1098438 h 2721240"/>
              <a:gd name="connsiteX23" fmla="*/ 1663891 w 1663891"/>
              <a:gd name="connsiteY23" fmla="*/ 1124755 h 2721240"/>
              <a:gd name="connsiteX24" fmla="*/ 1554933 w 1663891"/>
              <a:gd name="connsiteY24" fmla="*/ 1097709 h 2721240"/>
              <a:gd name="connsiteX25" fmla="*/ 1419869 w 1663891"/>
              <a:gd name="connsiteY25" fmla="*/ 1033987 h 2721240"/>
              <a:gd name="connsiteX26" fmla="*/ 1387959 w 1663891"/>
              <a:gd name="connsiteY26" fmla="*/ 1012746 h 2721240"/>
              <a:gd name="connsiteX27" fmla="*/ 1357385 w 1663891"/>
              <a:gd name="connsiteY27" fmla="*/ 989505 h 2721240"/>
              <a:gd name="connsiteX28" fmla="*/ 1301854 w 1663891"/>
              <a:gd name="connsiteY28" fmla="*/ 939403 h 2721240"/>
              <a:gd name="connsiteX29" fmla="*/ 1213176 w 1663891"/>
              <a:gd name="connsiteY29" fmla="*/ 833390 h 2721240"/>
              <a:gd name="connsiteX30" fmla="*/ 1092208 w 1663891"/>
              <a:gd name="connsiteY30" fmla="*/ 633937 h 2721240"/>
              <a:gd name="connsiteX31" fmla="*/ 996958 w 1663891"/>
              <a:gd name="connsiteY31" fmla="*/ 485347 h 2721240"/>
              <a:gd name="connsiteX32" fmla="*/ 910472 w 1663891"/>
              <a:gd name="connsiteY32" fmla="*/ 415719 h 2721240"/>
              <a:gd name="connsiteX33" fmla="*/ 796172 w 1663891"/>
              <a:gd name="connsiteY33" fmla="*/ 401241 h 2721240"/>
              <a:gd name="connsiteX34" fmla="*/ 728925 w 1663891"/>
              <a:gd name="connsiteY34" fmla="*/ 413814 h 2721240"/>
              <a:gd name="connsiteX35" fmla="*/ 712161 w 1663891"/>
              <a:gd name="connsiteY35" fmla="*/ 418957 h 2721240"/>
              <a:gd name="connsiteX36" fmla="*/ 695778 w 1663891"/>
              <a:gd name="connsiteY36" fmla="*/ 425530 h 2721240"/>
              <a:gd name="connsiteX37" fmla="*/ 679204 w 1663891"/>
              <a:gd name="connsiteY37" fmla="*/ 431816 h 2721240"/>
              <a:gd name="connsiteX38" fmla="*/ 663202 w 1663891"/>
              <a:gd name="connsiteY38" fmla="*/ 439817 h 2721240"/>
              <a:gd name="connsiteX39" fmla="*/ 455843 w 1663891"/>
              <a:gd name="connsiteY39" fmla="*/ 650986 h 2721240"/>
              <a:gd name="connsiteX40" fmla="*/ 411361 w 1663891"/>
              <a:gd name="connsiteY40" fmla="*/ 792909 h 2721240"/>
              <a:gd name="connsiteX41" fmla="*/ 408028 w 1663891"/>
              <a:gd name="connsiteY41" fmla="*/ 828723 h 2721240"/>
              <a:gd name="connsiteX42" fmla="*/ 408028 w 1663891"/>
              <a:gd name="connsiteY42" fmla="*/ 864156 h 2721240"/>
              <a:gd name="connsiteX43" fmla="*/ 417553 w 1663891"/>
              <a:gd name="connsiteY43" fmla="*/ 940928 h 2721240"/>
              <a:gd name="connsiteX44" fmla="*/ 557570 w 1663891"/>
              <a:gd name="connsiteY44" fmla="*/ 1286018 h 2721240"/>
              <a:gd name="connsiteX45" fmla="*/ 607005 w 1663891"/>
              <a:gd name="connsiteY45" fmla="*/ 1382221 h 2721240"/>
              <a:gd name="connsiteX46" fmla="*/ 619578 w 1663891"/>
              <a:gd name="connsiteY46" fmla="*/ 1407081 h 2721240"/>
              <a:gd name="connsiteX47" fmla="*/ 632342 w 1663891"/>
              <a:gd name="connsiteY47" fmla="*/ 1433179 h 2721240"/>
              <a:gd name="connsiteX48" fmla="*/ 657297 w 1663891"/>
              <a:gd name="connsiteY48" fmla="*/ 1486234 h 2721240"/>
              <a:gd name="connsiteX49" fmla="*/ 741593 w 1663891"/>
              <a:gd name="connsiteY49" fmla="*/ 1714834 h 2721240"/>
              <a:gd name="connsiteX50" fmla="*/ 778645 w 1663891"/>
              <a:gd name="connsiteY50" fmla="*/ 1976962 h 2721240"/>
              <a:gd name="connsiteX51" fmla="*/ 722353 w 1663891"/>
              <a:gd name="connsiteY51" fmla="*/ 2255949 h 2721240"/>
              <a:gd name="connsiteX52" fmla="*/ 707970 w 1663891"/>
              <a:gd name="connsiteY52" fmla="*/ 2287763 h 2721240"/>
              <a:gd name="connsiteX53" fmla="*/ 692730 w 1663891"/>
              <a:gd name="connsiteY53" fmla="*/ 2318528 h 2721240"/>
              <a:gd name="connsiteX54" fmla="*/ 676538 w 1663891"/>
              <a:gd name="connsiteY54" fmla="*/ 2347103 h 2721240"/>
              <a:gd name="connsiteX55" fmla="*/ 668346 w 1663891"/>
              <a:gd name="connsiteY55" fmla="*/ 2361391 h 2721240"/>
              <a:gd name="connsiteX56" fmla="*/ 659869 w 1663891"/>
              <a:gd name="connsiteY56" fmla="*/ 2374726 h 2721240"/>
              <a:gd name="connsiteX57" fmla="*/ 642914 w 1663891"/>
              <a:gd name="connsiteY57" fmla="*/ 2401205 h 2721240"/>
              <a:gd name="connsiteX58" fmla="*/ 625769 w 1663891"/>
              <a:gd name="connsiteY58" fmla="*/ 2425970 h 2721240"/>
              <a:gd name="connsiteX59" fmla="*/ 591479 w 1663891"/>
              <a:gd name="connsiteY59" fmla="*/ 2472738 h 2721240"/>
              <a:gd name="connsiteX60" fmla="*/ 469178 w 1663891"/>
              <a:gd name="connsiteY60" fmla="*/ 2627329 h 2721240"/>
              <a:gd name="connsiteX61" fmla="*/ 427865 w 1663891"/>
              <a:gd name="connsiteY61" fmla="*/ 2685864 h 2721240"/>
              <a:gd name="connsiteX62" fmla="*/ 408840 w 1663891"/>
              <a:gd name="connsiteY62" fmla="*/ 2721240 h 2721240"/>
              <a:gd name="connsiteX63" fmla="*/ 340360 w 1663891"/>
              <a:gd name="connsiteY63" fmla="*/ 2721240 h 2721240"/>
              <a:gd name="connsiteX64" fmla="*/ 361260 w 1663891"/>
              <a:gd name="connsiteY64" fmla="*/ 2675144 h 2721240"/>
              <a:gd name="connsiteX65" fmla="*/ 427935 w 1663891"/>
              <a:gd name="connsiteY65" fmla="*/ 2579894 h 2721240"/>
              <a:gd name="connsiteX66" fmla="*/ 511565 w 1663891"/>
              <a:gd name="connsiteY66" fmla="*/ 2476929 h 2721240"/>
              <a:gd name="connsiteX67" fmla="*/ 600814 w 1663891"/>
              <a:gd name="connsiteY67" fmla="*/ 2357104 h 2721240"/>
              <a:gd name="connsiteX68" fmla="*/ 622245 w 1663891"/>
              <a:gd name="connsiteY68" fmla="*/ 2323291 h 2721240"/>
              <a:gd name="connsiteX69" fmla="*/ 642724 w 1663891"/>
              <a:gd name="connsiteY69" fmla="*/ 2287476 h 2721240"/>
              <a:gd name="connsiteX70" fmla="*/ 661774 w 1663891"/>
              <a:gd name="connsiteY70" fmla="*/ 2249376 h 2721240"/>
              <a:gd name="connsiteX71" fmla="*/ 678538 w 1663891"/>
              <a:gd name="connsiteY71" fmla="*/ 2209277 h 2721240"/>
              <a:gd name="connsiteX72" fmla="*/ 718924 w 1663891"/>
              <a:gd name="connsiteY72" fmla="*/ 2039732 h 2721240"/>
              <a:gd name="connsiteX73" fmla="*/ 716924 w 1663891"/>
              <a:gd name="connsiteY73" fmla="*/ 1872282 h 2721240"/>
              <a:gd name="connsiteX74" fmla="*/ 685872 w 1663891"/>
              <a:gd name="connsiteY74" fmla="*/ 1716453 h 2721240"/>
              <a:gd name="connsiteX75" fmla="*/ 637009 w 1663891"/>
              <a:gd name="connsiteY75" fmla="*/ 1572721 h 2721240"/>
              <a:gd name="connsiteX76" fmla="*/ 577573 w 1663891"/>
              <a:gd name="connsiteY76" fmla="*/ 1438895 h 2721240"/>
              <a:gd name="connsiteX77" fmla="*/ 516041 w 1663891"/>
              <a:gd name="connsiteY77" fmla="*/ 1315641 h 2721240"/>
              <a:gd name="connsiteX78" fmla="*/ 411266 w 1663891"/>
              <a:gd name="connsiteY78" fmla="*/ 1085612 h 2721240"/>
              <a:gd name="connsiteX79" fmla="*/ 376881 w 1663891"/>
              <a:gd name="connsiteY79" fmla="*/ 976837 h 2721240"/>
              <a:gd name="connsiteX80" fmla="*/ 361927 w 1663891"/>
              <a:gd name="connsiteY80" fmla="*/ 872062 h 2721240"/>
              <a:gd name="connsiteX81" fmla="*/ 361927 w 1663891"/>
              <a:gd name="connsiteY81" fmla="*/ 859489 h 2721240"/>
              <a:gd name="connsiteX82" fmla="*/ 361927 w 1663891"/>
              <a:gd name="connsiteY82" fmla="*/ 847202 h 2721240"/>
              <a:gd name="connsiteX83" fmla="*/ 361927 w 1663891"/>
              <a:gd name="connsiteY83" fmla="*/ 828723 h 2721240"/>
              <a:gd name="connsiteX84" fmla="*/ 362594 w 1663891"/>
              <a:gd name="connsiteY84" fmla="*/ 822532 h 2721240"/>
              <a:gd name="connsiteX85" fmla="*/ 368880 w 1663891"/>
              <a:gd name="connsiteY85" fmla="*/ 773097 h 2721240"/>
              <a:gd name="connsiteX86" fmla="*/ 396502 w 1663891"/>
              <a:gd name="connsiteY86" fmla="*/ 675656 h 2721240"/>
              <a:gd name="connsiteX87" fmla="*/ 508326 w 1663891"/>
              <a:gd name="connsiteY87" fmla="*/ 504206 h 2721240"/>
              <a:gd name="connsiteX88" fmla="*/ 545759 w 1663891"/>
              <a:gd name="connsiteY88" fmla="*/ 469630 h 2721240"/>
              <a:gd name="connsiteX89" fmla="*/ 565285 w 1663891"/>
              <a:gd name="connsiteY89" fmla="*/ 453533 h 2721240"/>
              <a:gd name="connsiteX90" fmla="*/ 585860 w 1663891"/>
              <a:gd name="connsiteY90" fmla="*/ 439055 h 2721240"/>
              <a:gd name="connsiteX91" fmla="*/ 596051 w 1663891"/>
              <a:gd name="connsiteY91" fmla="*/ 431816 h 2721240"/>
              <a:gd name="connsiteX92" fmla="*/ 606815 w 1663891"/>
              <a:gd name="connsiteY92" fmla="*/ 425625 h 2721240"/>
              <a:gd name="connsiteX93" fmla="*/ 628151 w 1663891"/>
              <a:gd name="connsiteY93" fmla="*/ 412861 h 2721240"/>
              <a:gd name="connsiteX94" fmla="*/ 650249 w 1663891"/>
              <a:gd name="connsiteY94" fmla="*/ 402384 h 2721240"/>
              <a:gd name="connsiteX95" fmla="*/ 661297 w 1663891"/>
              <a:gd name="connsiteY95" fmla="*/ 396955 h 2721240"/>
              <a:gd name="connsiteX96" fmla="*/ 672632 w 1663891"/>
              <a:gd name="connsiteY96" fmla="*/ 392669 h 2721240"/>
              <a:gd name="connsiteX97" fmla="*/ 854845 w 1663891"/>
              <a:gd name="connsiteY97" fmla="*/ 364284 h 2721240"/>
              <a:gd name="connsiteX98" fmla="*/ 828365 w 1663891"/>
              <a:gd name="connsiteY98" fmla="*/ 275130 h 2721240"/>
              <a:gd name="connsiteX99" fmla="*/ 992482 w 1663891"/>
              <a:gd name="connsiteY99" fmla="*/ 319611 h 2721240"/>
              <a:gd name="connsiteX100" fmla="*/ 1118116 w 1663891"/>
              <a:gd name="connsiteY100" fmla="*/ 445342 h 2721240"/>
              <a:gd name="connsiteX101" fmla="*/ 1222891 w 1663891"/>
              <a:gd name="connsiteY101" fmla="*/ 624126 h 2721240"/>
              <a:gd name="connsiteX102" fmla="*/ 1350812 w 1663891"/>
              <a:gd name="connsiteY102" fmla="*/ 819484 h 2721240"/>
              <a:gd name="connsiteX103" fmla="*/ 1443014 w 1663891"/>
              <a:gd name="connsiteY103" fmla="*/ 908447 h 2721240"/>
              <a:gd name="connsiteX104" fmla="*/ 1555980 w 1663891"/>
              <a:gd name="connsiteY104" fmla="*/ 974455 h 2721240"/>
              <a:gd name="connsiteX105" fmla="*/ 1663891 w 1663891"/>
              <a:gd name="connsiteY105" fmla="*/ 1008694 h 2721240"/>
              <a:gd name="connsiteX106" fmla="*/ 1663891 w 1663891"/>
              <a:gd name="connsiteY106" fmla="*/ 1026837 h 2721240"/>
              <a:gd name="connsiteX107" fmla="*/ 1589732 w 1663891"/>
              <a:gd name="connsiteY107" fmla="*/ 1007438 h 2721240"/>
              <a:gd name="connsiteX108" fmla="*/ 1503403 w 1663891"/>
              <a:gd name="connsiteY108" fmla="*/ 970264 h 2721240"/>
              <a:gd name="connsiteX109" fmla="*/ 1420725 w 1663891"/>
              <a:gd name="connsiteY109" fmla="*/ 916162 h 2721240"/>
              <a:gd name="connsiteX110" fmla="*/ 1349764 w 1663891"/>
              <a:gd name="connsiteY110" fmla="*/ 849487 h 2721240"/>
              <a:gd name="connsiteX111" fmla="*/ 1242513 w 1663891"/>
              <a:gd name="connsiteY111" fmla="*/ 702135 h 2721240"/>
              <a:gd name="connsiteX112" fmla="*/ 1159550 w 1663891"/>
              <a:gd name="connsiteY112" fmla="*/ 557736 h 2721240"/>
              <a:gd name="connsiteX113" fmla="*/ 983813 w 1663891"/>
              <a:gd name="connsiteY113" fmla="*/ 345424 h 2721240"/>
              <a:gd name="connsiteX114" fmla="*/ 734925 w 1663891"/>
              <a:gd name="connsiteY114" fmla="*/ 313039 h 2721240"/>
              <a:gd name="connsiteX115" fmla="*/ 668250 w 1663891"/>
              <a:gd name="connsiteY115" fmla="*/ 332756 h 2721240"/>
              <a:gd name="connsiteX116" fmla="*/ 635675 w 1663891"/>
              <a:gd name="connsiteY116" fmla="*/ 345900 h 2721240"/>
              <a:gd name="connsiteX117" fmla="*/ 603956 w 1663891"/>
              <a:gd name="connsiteY117" fmla="*/ 361617 h 2721240"/>
              <a:gd name="connsiteX118" fmla="*/ 488323 w 1663891"/>
              <a:gd name="connsiteY118" fmla="*/ 446770 h 2721240"/>
              <a:gd name="connsiteX119" fmla="*/ 396598 w 1663891"/>
              <a:gd name="connsiteY119" fmla="*/ 560118 h 2721240"/>
              <a:gd name="connsiteX120" fmla="*/ 335542 w 1663891"/>
              <a:gd name="connsiteY120" fmla="*/ 692420 h 2721240"/>
              <a:gd name="connsiteX121" fmla="*/ 311920 w 1663891"/>
              <a:gd name="connsiteY121" fmla="*/ 833961 h 2721240"/>
              <a:gd name="connsiteX122" fmla="*/ 311920 w 1663891"/>
              <a:gd name="connsiteY122" fmla="*/ 869299 h 2721240"/>
              <a:gd name="connsiteX123" fmla="*/ 314778 w 1663891"/>
              <a:gd name="connsiteY123" fmla="*/ 905685 h 2721240"/>
              <a:gd name="connsiteX124" fmla="*/ 320016 w 1663891"/>
              <a:gd name="connsiteY124" fmla="*/ 942165 h 2721240"/>
              <a:gd name="connsiteX125" fmla="*/ 327351 w 1663891"/>
              <a:gd name="connsiteY125" fmla="*/ 978742 h 2721240"/>
              <a:gd name="connsiteX126" fmla="*/ 443651 w 1663891"/>
              <a:gd name="connsiteY126" fmla="*/ 1274017 h 2721240"/>
              <a:gd name="connsiteX127" fmla="*/ 521470 w 1663891"/>
              <a:gd name="connsiteY127" fmla="*/ 1425654 h 2721240"/>
              <a:gd name="connsiteX128" fmla="*/ 596241 w 1663891"/>
              <a:gd name="connsiteY128" fmla="*/ 1586913 h 2721240"/>
              <a:gd name="connsiteX129" fmla="*/ 654153 w 1663891"/>
              <a:gd name="connsiteY129" fmla="*/ 1759601 h 2721240"/>
              <a:gd name="connsiteX130" fmla="*/ 681966 w 1663891"/>
              <a:gd name="connsiteY130" fmla="*/ 1945148 h 2721240"/>
              <a:gd name="connsiteX131" fmla="*/ 661583 w 1663891"/>
              <a:gd name="connsiteY131" fmla="*/ 2137363 h 2721240"/>
              <a:gd name="connsiteX132" fmla="*/ 647296 w 1663891"/>
              <a:gd name="connsiteY132" fmla="*/ 2184130 h 2721240"/>
              <a:gd name="connsiteX133" fmla="*/ 629484 w 1663891"/>
              <a:gd name="connsiteY133" fmla="*/ 2228993 h 2721240"/>
              <a:gd name="connsiteX134" fmla="*/ 608910 w 1663891"/>
              <a:gd name="connsiteY134" fmla="*/ 2271379 h 2721240"/>
              <a:gd name="connsiteX135" fmla="*/ 586431 w 1663891"/>
              <a:gd name="connsiteY135" fmla="*/ 2311194 h 2721240"/>
              <a:gd name="connsiteX136" fmla="*/ 488513 w 1663891"/>
              <a:gd name="connsiteY136" fmla="*/ 2448735 h 2721240"/>
              <a:gd name="connsiteX137" fmla="*/ 395835 w 1663891"/>
              <a:gd name="connsiteY137" fmla="*/ 2565321 h 2721240"/>
              <a:gd name="connsiteX138" fmla="*/ 324041 w 1663891"/>
              <a:gd name="connsiteY138" fmla="*/ 2673216 h 2721240"/>
              <a:gd name="connsiteX139" fmla="*/ 301469 w 1663891"/>
              <a:gd name="connsiteY139" fmla="*/ 2721240 h 2721240"/>
              <a:gd name="connsiteX140" fmla="*/ 244444 w 1663891"/>
              <a:gd name="connsiteY140" fmla="*/ 2721240 h 2721240"/>
              <a:gd name="connsiteX141" fmla="*/ 247436 w 1663891"/>
              <a:gd name="connsiteY141" fmla="*/ 2709815 h 2721240"/>
              <a:gd name="connsiteX142" fmla="*/ 291632 w 1663891"/>
              <a:gd name="connsiteY142" fmla="*/ 2622661 h 2721240"/>
              <a:gd name="connsiteX143" fmla="*/ 319255 w 1663891"/>
              <a:gd name="connsiteY143" fmla="*/ 2580465 h 2721240"/>
              <a:gd name="connsiteX144" fmla="*/ 349925 w 1663891"/>
              <a:gd name="connsiteY144" fmla="*/ 2539032 h 2721240"/>
              <a:gd name="connsiteX145" fmla="*/ 485465 w 1663891"/>
              <a:gd name="connsiteY145" fmla="*/ 2369868 h 2721240"/>
              <a:gd name="connsiteX146" fmla="*/ 601861 w 1663891"/>
              <a:gd name="connsiteY146" fmla="*/ 2166795 h 2721240"/>
              <a:gd name="connsiteX147" fmla="*/ 634246 w 1663891"/>
              <a:gd name="connsiteY147" fmla="*/ 1929146 h 2721240"/>
              <a:gd name="connsiteX148" fmla="*/ 590336 w 1663891"/>
              <a:gd name="connsiteY148" fmla="*/ 1700736 h 2721240"/>
              <a:gd name="connsiteX149" fmla="*/ 506230 w 1663891"/>
              <a:gd name="connsiteY149" fmla="*/ 1491186 h 2721240"/>
              <a:gd name="connsiteX150" fmla="*/ 409361 w 1663891"/>
              <a:gd name="connsiteY150" fmla="*/ 1296781 h 2721240"/>
              <a:gd name="connsiteX151" fmla="*/ 325541 w 1663891"/>
              <a:gd name="connsiteY151" fmla="*/ 1106281 h 2721240"/>
              <a:gd name="connsiteX152" fmla="*/ 277916 w 1663891"/>
              <a:gd name="connsiteY152" fmla="*/ 913876 h 2721240"/>
              <a:gd name="connsiteX153" fmla="*/ 275915 w 1663891"/>
              <a:gd name="connsiteY153" fmla="*/ 889778 h 2721240"/>
              <a:gd name="connsiteX154" fmla="*/ 274678 w 1663891"/>
              <a:gd name="connsiteY154" fmla="*/ 865870 h 2721240"/>
              <a:gd name="connsiteX155" fmla="*/ 275535 w 1663891"/>
              <a:gd name="connsiteY155" fmla="*/ 818245 h 2721240"/>
              <a:gd name="connsiteX156" fmla="*/ 277725 w 1663891"/>
              <a:gd name="connsiteY156" fmla="*/ 794718 h 2721240"/>
              <a:gd name="connsiteX157" fmla="*/ 280583 w 1663891"/>
              <a:gd name="connsiteY157" fmla="*/ 771192 h 2721240"/>
              <a:gd name="connsiteX158" fmla="*/ 284869 w 1663891"/>
              <a:gd name="connsiteY158" fmla="*/ 747760 h 2721240"/>
              <a:gd name="connsiteX159" fmla="*/ 289727 w 1663891"/>
              <a:gd name="connsiteY159" fmla="*/ 724424 h 2721240"/>
              <a:gd name="connsiteX160" fmla="*/ 487466 w 1663891"/>
              <a:gd name="connsiteY160" fmla="*/ 403812 h 2721240"/>
              <a:gd name="connsiteX161" fmla="*/ 648439 w 1663891"/>
              <a:gd name="connsiteY161" fmla="*/ 307705 h 2721240"/>
              <a:gd name="connsiteX162" fmla="*/ 670251 w 1663891"/>
              <a:gd name="connsiteY162" fmla="*/ 299418 h 2721240"/>
              <a:gd name="connsiteX163" fmla="*/ 692444 w 1663891"/>
              <a:gd name="connsiteY163" fmla="*/ 292751 h 2721240"/>
              <a:gd name="connsiteX164" fmla="*/ 737592 w 1663891"/>
              <a:gd name="connsiteY164" fmla="*/ 282369 h 2721240"/>
              <a:gd name="connsiteX165" fmla="*/ 828365 w 1663891"/>
              <a:gd name="connsiteY165" fmla="*/ 275130 h 2721240"/>
              <a:gd name="connsiteX166" fmla="*/ 809583 w 1663891"/>
              <a:gd name="connsiteY166" fmla="*/ 192335 h 2721240"/>
              <a:gd name="connsiteX167" fmla="*/ 895422 w 1663891"/>
              <a:gd name="connsiteY167" fmla="*/ 198263 h 2721240"/>
              <a:gd name="connsiteX168" fmla="*/ 1054108 w 1663891"/>
              <a:gd name="connsiteY168" fmla="*/ 260462 h 2721240"/>
              <a:gd name="connsiteX169" fmla="*/ 1174695 w 1663891"/>
              <a:gd name="connsiteY169" fmla="*/ 381334 h 2721240"/>
              <a:gd name="connsiteX170" fmla="*/ 1351479 w 1663891"/>
              <a:gd name="connsiteY170" fmla="*/ 678323 h 2721240"/>
              <a:gd name="connsiteX171" fmla="*/ 1460826 w 1663891"/>
              <a:gd name="connsiteY171" fmla="*/ 814912 h 2721240"/>
              <a:gd name="connsiteX172" fmla="*/ 1531121 w 1663891"/>
              <a:gd name="connsiteY172" fmla="*/ 868633 h 2721240"/>
              <a:gd name="connsiteX173" fmla="*/ 1610749 w 1663891"/>
              <a:gd name="connsiteY173" fmla="*/ 907400 h 2721240"/>
              <a:gd name="connsiteX174" fmla="*/ 1663891 w 1663891"/>
              <a:gd name="connsiteY174" fmla="*/ 922648 h 2721240"/>
              <a:gd name="connsiteX175" fmla="*/ 1663891 w 1663891"/>
              <a:gd name="connsiteY175" fmla="*/ 933021 h 2721240"/>
              <a:gd name="connsiteX176" fmla="*/ 1638277 w 1663891"/>
              <a:gd name="connsiteY176" fmla="*/ 927783 h 2721240"/>
              <a:gd name="connsiteX177" fmla="*/ 1533502 w 1663891"/>
              <a:gd name="connsiteY177" fmla="*/ 883016 h 2721240"/>
              <a:gd name="connsiteX178" fmla="*/ 1439109 w 1663891"/>
              <a:gd name="connsiteY178" fmla="*/ 811292 h 2721240"/>
              <a:gd name="connsiteX179" fmla="*/ 1361766 w 1663891"/>
              <a:gd name="connsiteY179" fmla="*/ 718614 h 2721240"/>
              <a:gd name="connsiteX180" fmla="*/ 1296806 w 1663891"/>
              <a:gd name="connsiteY180" fmla="*/ 615173 h 2721240"/>
              <a:gd name="connsiteX181" fmla="*/ 1169551 w 1663891"/>
              <a:gd name="connsiteY181" fmla="*/ 403051 h 2721240"/>
              <a:gd name="connsiteX182" fmla="*/ 1087827 w 1663891"/>
              <a:gd name="connsiteY182" fmla="*/ 310182 h 2721240"/>
              <a:gd name="connsiteX183" fmla="*/ 1038773 w 1663891"/>
              <a:gd name="connsiteY183" fmla="*/ 272558 h 2721240"/>
              <a:gd name="connsiteX184" fmla="*/ 1012008 w 1663891"/>
              <a:gd name="connsiteY184" fmla="*/ 257033 h 2721240"/>
              <a:gd name="connsiteX185" fmla="*/ 998197 w 1663891"/>
              <a:gd name="connsiteY185" fmla="*/ 249889 h 2721240"/>
              <a:gd name="connsiteX186" fmla="*/ 984004 w 1663891"/>
              <a:gd name="connsiteY186" fmla="*/ 243698 h 2721240"/>
              <a:gd name="connsiteX187" fmla="*/ 861703 w 1663891"/>
              <a:gd name="connsiteY187" fmla="*/ 214361 h 2721240"/>
              <a:gd name="connsiteX188" fmla="*/ 733021 w 1663891"/>
              <a:gd name="connsiteY188" fmla="*/ 221028 h 2721240"/>
              <a:gd name="connsiteX189" fmla="*/ 492895 w 1663891"/>
              <a:gd name="connsiteY189" fmla="*/ 324755 h 2721240"/>
              <a:gd name="connsiteX190" fmla="*/ 224672 w 1663891"/>
              <a:gd name="connsiteY190" fmla="*/ 775764 h 2721240"/>
              <a:gd name="connsiteX191" fmla="*/ 220766 w 1663891"/>
              <a:gd name="connsiteY191" fmla="*/ 843106 h 2721240"/>
              <a:gd name="connsiteX192" fmla="*/ 220766 w 1663891"/>
              <a:gd name="connsiteY192" fmla="*/ 876729 h 2721240"/>
              <a:gd name="connsiteX193" fmla="*/ 223338 w 1663891"/>
              <a:gd name="connsiteY193" fmla="*/ 910448 h 2721240"/>
              <a:gd name="connsiteX194" fmla="*/ 249627 w 1663891"/>
              <a:gd name="connsiteY194" fmla="*/ 1043798 h 2721240"/>
              <a:gd name="connsiteX195" fmla="*/ 295061 w 1663891"/>
              <a:gd name="connsiteY195" fmla="*/ 1172099 h 2721240"/>
              <a:gd name="connsiteX196" fmla="*/ 352211 w 1663891"/>
              <a:gd name="connsiteY196" fmla="*/ 1295924 h 2721240"/>
              <a:gd name="connsiteX197" fmla="*/ 474893 w 1663891"/>
              <a:gd name="connsiteY197" fmla="*/ 1538717 h 2721240"/>
              <a:gd name="connsiteX198" fmla="*/ 527662 w 1663891"/>
              <a:gd name="connsiteY198" fmla="*/ 1662542 h 2721240"/>
              <a:gd name="connsiteX199" fmla="*/ 567381 w 1663891"/>
              <a:gd name="connsiteY199" fmla="*/ 1790177 h 2721240"/>
              <a:gd name="connsiteX200" fmla="*/ 581097 w 1663891"/>
              <a:gd name="connsiteY200" fmla="*/ 1855137 h 2721240"/>
              <a:gd name="connsiteX201" fmla="*/ 588812 w 1663891"/>
              <a:gd name="connsiteY201" fmla="*/ 1920764 h 2721240"/>
              <a:gd name="connsiteX202" fmla="*/ 590813 w 1663891"/>
              <a:gd name="connsiteY202" fmla="*/ 1986392 h 2721240"/>
              <a:gd name="connsiteX203" fmla="*/ 589003 w 1663891"/>
              <a:gd name="connsiteY203" fmla="*/ 2018967 h 2721240"/>
              <a:gd name="connsiteX204" fmla="*/ 585383 w 1663891"/>
              <a:gd name="connsiteY204" fmla="*/ 2051352 h 2721240"/>
              <a:gd name="connsiteX205" fmla="*/ 583192 w 1663891"/>
              <a:gd name="connsiteY205" fmla="*/ 2067449 h 2721240"/>
              <a:gd name="connsiteX206" fmla="*/ 579954 w 1663891"/>
              <a:gd name="connsiteY206" fmla="*/ 2083356 h 2721240"/>
              <a:gd name="connsiteX207" fmla="*/ 572906 w 1663891"/>
              <a:gd name="connsiteY207" fmla="*/ 2114788 h 2721240"/>
              <a:gd name="connsiteX208" fmla="*/ 563381 w 1663891"/>
              <a:gd name="connsiteY208" fmla="*/ 2145555 h 2721240"/>
              <a:gd name="connsiteX209" fmla="*/ 552236 w 1663891"/>
              <a:gd name="connsiteY209" fmla="*/ 2175463 h 2721240"/>
              <a:gd name="connsiteX210" fmla="*/ 494229 w 1663891"/>
              <a:gd name="connsiteY210" fmla="*/ 2285477 h 2721240"/>
              <a:gd name="connsiteX211" fmla="*/ 424315 w 1663891"/>
              <a:gd name="connsiteY211" fmla="*/ 2382251 h 2721240"/>
              <a:gd name="connsiteX212" fmla="*/ 353069 w 1663891"/>
              <a:gd name="connsiteY212" fmla="*/ 2471310 h 2721240"/>
              <a:gd name="connsiteX213" fmla="*/ 287537 w 1663891"/>
              <a:gd name="connsiteY213" fmla="*/ 2558178 h 2721240"/>
              <a:gd name="connsiteX214" fmla="*/ 258962 w 1663891"/>
              <a:gd name="connsiteY214" fmla="*/ 2602183 h 2721240"/>
              <a:gd name="connsiteX215" fmla="*/ 245912 w 1663891"/>
              <a:gd name="connsiteY215" fmla="*/ 2624281 h 2721240"/>
              <a:gd name="connsiteX216" fmla="*/ 234292 w 1663891"/>
              <a:gd name="connsiteY216" fmla="*/ 2646760 h 2721240"/>
              <a:gd name="connsiteX217" fmla="*/ 204973 w 1663891"/>
              <a:gd name="connsiteY217" fmla="*/ 2721240 h 2721240"/>
              <a:gd name="connsiteX218" fmla="*/ 157352 w 1663891"/>
              <a:gd name="connsiteY218" fmla="*/ 2721240 h 2721240"/>
              <a:gd name="connsiteX219" fmla="*/ 162283 w 1663891"/>
              <a:gd name="connsiteY219" fmla="*/ 2700862 h 2721240"/>
              <a:gd name="connsiteX220" fmla="*/ 245245 w 1663891"/>
              <a:gd name="connsiteY220" fmla="*/ 2541509 h 2721240"/>
              <a:gd name="connsiteX221" fmla="*/ 352592 w 1663891"/>
              <a:gd name="connsiteY221" fmla="*/ 2403206 h 2721240"/>
              <a:gd name="connsiteX222" fmla="*/ 456415 w 1663891"/>
              <a:gd name="connsiteY222" fmla="*/ 2267665 h 2721240"/>
              <a:gd name="connsiteX223" fmla="*/ 529853 w 1663891"/>
              <a:gd name="connsiteY223" fmla="*/ 2118503 h 2721240"/>
              <a:gd name="connsiteX224" fmla="*/ 552046 w 1663891"/>
              <a:gd name="connsiteY224" fmla="*/ 1953912 h 2721240"/>
              <a:gd name="connsiteX225" fmla="*/ 528519 w 1663891"/>
              <a:gd name="connsiteY225" fmla="*/ 1787033 h 2721240"/>
              <a:gd name="connsiteX226" fmla="*/ 402599 w 1663891"/>
              <a:gd name="connsiteY226" fmla="*/ 1469089 h 2721240"/>
              <a:gd name="connsiteX227" fmla="*/ 254866 w 1663891"/>
              <a:gd name="connsiteY227" fmla="*/ 1154764 h 2721240"/>
              <a:gd name="connsiteX228" fmla="*/ 193049 w 1663891"/>
              <a:gd name="connsiteY228" fmla="*/ 813102 h 2721240"/>
              <a:gd name="connsiteX229" fmla="*/ 197144 w 1663891"/>
              <a:gd name="connsiteY229" fmla="*/ 769573 h 2721240"/>
              <a:gd name="connsiteX230" fmla="*/ 204669 w 1663891"/>
              <a:gd name="connsiteY230" fmla="*/ 726425 h 2721240"/>
              <a:gd name="connsiteX231" fmla="*/ 206574 w 1663891"/>
              <a:gd name="connsiteY231" fmla="*/ 715661 h 2721240"/>
              <a:gd name="connsiteX232" fmla="*/ 209431 w 1663891"/>
              <a:gd name="connsiteY232" fmla="*/ 705089 h 2721240"/>
              <a:gd name="connsiteX233" fmla="*/ 214956 w 1663891"/>
              <a:gd name="connsiteY233" fmla="*/ 684038 h 2721240"/>
              <a:gd name="connsiteX234" fmla="*/ 220671 w 1663891"/>
              <a:gd name="connsiteY234" fmla="*/ 662988 h 2721240"/>
              <a:gd name="connsiteX235" fmla="*/ 228005 w 1663891"/>
              <a:gd name="connsiteY235" fmla="*/ 642319 h 2721240"/>
              <a:gd name="connsiteX236" fmla="*/ 305063 w 1663891"/>
              <a:gd name="connsiteY236" fmla="*/ 486585 h 2721240"/>
              <a:gd name="connsiteX237" fmla="*/ 417743 w 1663891"/>
              <a:gd name="connsiteY237" fmla="*/ 354664 h 2721240"/>
              <a:gd name="connsiteX238" fmla="*/ 560618 w 1663891"/>
              <a:gd name="connsiteY238" fmla="*/ 256461 h 2721240"/>
              <a:gd name="connsiteX239" fmla="*/ 723972 w 1663891"/>
              <a:gd name="connsiteY239" fmla="*/ 200930 h 2721240"/>
              <a:gd name="connsiteX240" fmla="*/ 809583 w 1663891"/>
              <a:gd name="connsiteY240" fmla="*/ 192335 h 2721240"/>
              <a:gd name="connsiteX241" fmla="*/ 817507 w 1663891"/>
              <a:gd name="connsiteY241" fmla="*/ 120194 h 2721240"/>
              <a:gd name="connsiteX242" fmla="*/ 896374 w 1663891"/>
              <a:gd name="connsiteY242" fmla="*/ 125587 h 2721240"/>
              <a:gd name="connsiteX243" fmla="*/ 975146 w 1663891"/>
              <a:gd name="connsiteY243" fmla="*/ 143494 h 2721240"/>
              <a:gd name="connsiteX244" fmla="*/ 994196 w 1663891"/>
              <a:gd name="connsiteY244" fmla="*/ 149971 h 2721240"/>
              <a:gd name="connsiteX245" fmla="*/ 1013246 w 1663891"/>
              <a:gd name="connsiteY245" fmla="*/ 157305 h 2721240"/>
              <a:gd name="connsiteX246" fmla="*/ 1050394 w 1663891"/>
              <a:gd name="connsiteY246" fmla="*/ 174831 h 2721240"/>
              <a:gd name="connsiteX247" fmla="*/ 1178695 w 1663891"/>
              <a:gd name="connsiteY247" fmla="*/ 271986 h 2721240"/>
              <a:gd name="connsiteX248" fmla="*/ 1270421 w 1663891"/>
              <a:gd name="connsiteY248" fmla="*/ 392477 h 2721240"/>
              <a:gd name="connsiteX249" fmla="*/ 1408914 w 1663891"/>
              <a:gd name="connsiteY249" fmla="*/ 632698 h 2721240"/>
              <a:gd name="connsiteX250" fmla="*/ 1575888 w 1663891"/>
              <a:gd name="connsiteY250" fmla="*/ 810053 h 2721240"/>
              <a:gd name="connsiteX251" fmla="*/ 1663891 w 1663891"/>
              <a:gd name="connsiteY251" fmla="*/ 845019 h 2721240"/>
              <a:gd name="connsiteX252" fmla="*/ 1663891 w 1663891"/>
              <a:gd name="connsiteY252" fmla="*/ 849229 h 2721240"/>
              <a:gd name="connsiteX253" fmla="*/ 1623227 w 1663891"/>
              <a:gd name="connsiteY253" fmla="*/ 838628 h 2721240"/>
              <a:gd name="connsiteX254" fmla="*/ 1608654 w 1663891"/>
              <a:gd name="connsiteY254" fmla="*/ 832723 h 2721240"/>
              <a:gd name="connsiteX255" fmla="*/ 1594462 w 1663891"/>
              <a:gd name="connsiteY255" fmla="*/ 825865 h 2721240"/>
              <a:gd name="connsiteX256" fmla="*/ 1565887 w 1663891"/>
              <a:gd name="connsiteY256" fmla="*/ 810530 h 2721240"/>
              <a:gd name="connsiteX257" fmla="*/ 1512070 w 1663891"/>
              <a:gd name="connsiteY257" fmla="*/ 771096 h 2721240"/>
              <a:gd name="connsiteX258" fmla="*/ 1415391 w 1663891"/>
              <a:gd name="connsiteY258" fmla="*/ 656796 h 2721240"/>
              <a:gd name="connsiteX259" fmla="*/ 1326619 w 1663891"/>
              <a:gd name="connsiteY259" fmla="*/ 507349 h 2721240"/>
              <a:gd name="connsiteX260" fmla="*/ 1221844 w 1663891"/>
              <a:gd name="connsiteY260" fmla="*/ 340376 h 2721240"/>
              <a:gd name="connsiteX261" fmla="*/ 1149834 w 1663891"/>
              <a:gd name="connsiteY261" fmla="*/ 259318 h 2721240"/>
              <a:gd name="connsiteX262" fmla="*/ 1057538 w 1663891"/>
              <a:gd name="connsiteY262" fmla="*/ 191405 h 2721240"/>
              <a:gd name="connsiteX263" fmla="*/ 830937 w 1663891"/>
              <a:gd name="connsiteY263" fmla="*/ 134255 h 2721240"/>
              <a:gd name="connsiteX264" fmla="*/ 713780 w 1663891"/>
              <a:gd name="connsiteY264" fmla="*/ 144542 h 2721240"/>
              <a:gd name="connsiteX265" fmla="*/ 600242 w 1663891"/>
              <a:gd name="connsiteY265" fmla="*/ 177498 h 2721240"/>
              <a:gd name="connsiteX266" fmla="*/ 396978 w 1663891"/>
              <a:gd name="connsiteY266" fmla="*/ 300561 h 2721240"/>
              <a:gd name="connsiteX267" fmla="*/ 155901 w 1663891"/>
              <a:gd name="connsiteY267" fmla="*/ 709374 h 2721240"/>
              <a:gd name="connsiteX268" fmla="*/ 149709 w 1663891"/>
              <a:gd name="connsiteY268" fmla="*/ 951404 h 2721240"/>
              <a:gd name="connsiteX269" fmla="*/ 151805 w 1663891"/>
              <a:gd name="connsiteY269" fmla="*/ 966168 h 2721240"/>
              <a:gd name="connsiteX270" fmla="*/ 154567 w 1663891"/>
              <a:gd name="connsiteY270" fmla="*/ 980837 h 2721240"/>
              <a:gd name="connsiteX271" fmla="*/ 160282 w 1663891"/>
              <a:gd name="connsiteY271" fmla="*/ 1010078 h 2721240"/>
              <a:gd name="connsiteX272" fmla="*/ 167331 w 1663891"/>
              <a:gd name="connsiteY272" fmla="*/ 1038653 h 2721240"/>
              <a:gd name="connsiteX273" fmla="*/ 170855 w 1663891"/>
              <a:gd name="connsiteY273" fmla="*/ 1053036 h 2721240"/>
              <a:gd name="connsiteX274" fmla="*/ 174951 w 1663891"/>
              <a:gd name="connsiteY274" fmla="*/ 1067038 h 2721240"/>
              <a:gd name="connsiteX275" fmla="*/ 183237 w 1663891"/>
              <a:gd name="connsiteY275" fmla="*/ 1095137 h 2721240"/>
              <a:gd name="connsiteX276" fmla="*/ 192762 w 1663891"/>
              <a:gd name="connsiteY276" fmla="*/ 1122664 h 2721240"/>
              <a:gd name="connsiteX277" fmla="*/ 212670 w 1663891"/>
              <a:gd name="connsiteY277" fmla="*/ 1176671 h 2721240"/>
              <a:gd name="connsiteX278" fmla="*/ 401456 w 1663891"/>
              <a:gd name="connsiteY278" fmla="*/ 1566148 h 2721240"/>
              <a:gd name="connsiteX279" fmla="*/ 474321 w 1663891"/>
              <a:gd name="connsiteY279" fmla="*/ 1748361 h 2721240"/>
              <a:gd name="connsiteX280" fmla="*/ 510516 w 1663891"/>
              <a:gd name="connsiteY280" fmla="*/ 1926669 h 2721240"/>
              <a:gd name="connsiteX281" fmla="*/ 434983 w 1663891"/>
              <a:gd name="connsiteY281" fmla="*/ 2232327 h 2721240"/>
              <a:gd name="connsiteX282" fmla="*/ 345544 w 1663891"/>
              <a:gd name="connsiteY282" fmla="*/ 2355199 h 2721240"/>
              <a:gd name="connsiteX283" fmla="*/ 255437 w 1663891"/>
              <a:gd name="connsiteY283" fmla="*/ 2468737 h 2721240"/>
              <a:gd name="connsiteX284" fmla="*/ 181142 w 1663891"/>
              <a:gd name="connsiteY284" fmla="*/ 2579798 h 2721240"/>
              <a:gd name="connsiteX285" fmla="*/ 132469 w 1663891"/>
              <a:gd name="connsiteY285" fmla="*/ 2687241 h 2721240"/>
              <a:gd name="connsiteX286" fmla="*/ 124238 w 1663891"/>
              <a:gd name="connsiteY286" fmla="*/ 2721240 h 2721240"/>
              <a:gd name="connsiteX287" fmla="*/ 107410 w 1663891"/>
              <a:gd name="connsiteY287" fmla="*/ 2721240 h 2721240"/>
              <a:gd name="connsiteX288" fmla="*/ 112371 w 1663891"/>
              <a:gd name="connsiteY288" fmla="*/ 2683907 h 2721240"/>
              <a:gd name="connsiteX289" fmla="*/ 119801 w 1663891"/>
              <a:gd name="connsiteY289" fmla="*/ 2655332 h 2721240"/>
              <a:gd name="connsiteX290" fmla="*/ 128850 w 1663891"/>
              <a:gd name="connsiteY290" fmla="*/ 2627900 h 2721240"/>
              <a:gd name="connsiteX291" fmla="*/ 149709 w 1663891"/>
              <a:gd name="connsiteY291" fmla="*/ 2574464 h 2721240"/>
              <a:gd name="connsiteX292" fmla="*/ 161616 w 1663891"/>
              <a:gd name="connsiteY292" fmla="*/ 2548842 h 2721240"/>
              <a:gd name="connsiteX293" fmla="*/ 173998 w 1663891"/>
              <a:gd name="connsiteY293" fmla="*/ 2523697 h 2721240"/>
              <a:gd name="connsiteX294" fmla="*/ 200764 w 1663891"/>
              <a:gd name="connsiteY294" fmla="*/ 2476072 h 2721240"/>
              <a:gd name="connsiteX295" fmla="*/ 289918 w 1663891"/>
              <a:gd name="connsiteY295" fmla="*/ 2362724 h 2721240"/>
              <a:gd name="connsiteX296" fmla="*/ 372499 w 1663891"/>
              <a:gd name="connsiteY296" fmla="*/ 2258425 h 2721240"/>
              <a:gd name="connsiteX297" fmla="*/ 435745 w 1663891"/>
              <a:gd name="connsiteY297" fmla="*/ 2156031 h 2721240"/>
              <a:gd name="connsiteX298" fmla="*/ 471178 w 1663891"/>
              <a:gd name="connsiteY298" fmla="*/ 2049161 h 2721240"/>
              <a:gd name="connsiteX299" fmla="*/ 458510 w 1663891"/>
              <a:gd name="connsiteY299" fmla="*/ 1812464 h 2721240"/>
              <a:gd name="connsiteX300" fmla="*/ 421267 w 1663891"/>
              <a:gd name="connsiteY300" fmla="*/ 1691211 h 2721240"/>
              <a:gd name="connsiteX301" fmla="*/ 369928 w 1663891"/>
              <a:gd name="connsiteY301" fmla="*/ 1570530 h 2721240"/>
              <a:gd name="connsiteX302" fmla="*/ 309730 w 1663891"/>
              <a:gd name="connsiteY302" fmla="*/ 1448610 h 2721240"/>
              <a:gd name="connsiteX303" fmla="*/ 247341 w 1663891"/>
              <a:gd name="connsiteY303" fmla="*/ 1322784 h 2721240"/>
              <a:gd name="connsiteX304" fmla="*/ 189334 w 1663891"/>
              <a:gd name="connsiteY304" fmla="*/ 1190292 h 2721240"/>
              <a:gd name="connsiteX305" fmla="*/ 143709 w 1663891"/>
              <a:gd name="connsiteY305" fmla="*/ 1048464 h 2721240"/>
              <a:gd name="connsiteX306" fmla="*/ 119706 w 1663891"/>
              <a:gd name="connsiteY306" fmla="*/ 897207 h 2721240"/>
              <a:gd name="connsiteX307" fmla="*/ 118372 w 1663891"/>
              <a:gd name="connsiteY307" fmla="*/ 878157 h 2721240"/>
              <a:gd name="connsiteX308" fmla="*/ 118372 w 1663891"/>
              <a:gd name="connsiteY308" fmla="*/ 857774 h 2721240"/>
              <a:gd name="connsiteX309" fmla="*/ 118372 w 1663891"/>
              <a:gd name="connsiteY309" fmla="*/ 818436 h 2721240"/>
              <a:gd name="connsiteX310" fmla="*/ 121896 w 1663891"/>
              <a:gd name="connsiteY310" fmla="*/ 779478 h 2721240"/>
              <a:gd name="connsiteX311" fmla="*/ 123706 w 1663891"/>
              <a:gd name="connsiteY311" fmla="*/ 760428 h 2721240"/>
              <a:gd name="connsiteX312" fmla="*/ 127040 w 1663891"/>
              <a:gd name="connsiteY312" fmla="*/ 741378 h 2721240"/>
              <a:gd name="connsiteX313" fmla="*/ 133898 w 1663891"/>
              <a:gd name="connsiteY313" fmla="*/ 703278 h 2721240"/>
              <a:gd name="connsiteX314" fmla="*/ 143423 w 1663891"/>
              <a:gd name="connsiteY314" fmla="*/ 665654 h 2721240"/>
              <a:gd name="connsiteX315" fmla="*/ 148472 w 1663891"/>
              <a:gd name="connsiteY315" fmla="*/ 646604 h 2721240"/>
              <a:gd name="connsiteX316" fmla="*/ 154662 w 1663891"/>
              <a:gd name="connsiteY316" fmla="*/ 628221 h 2721240"/>
              <a:gd name="connsiteX317" fmla="*/ 167522 w 1663891"/>
              <a:gd name="connsiteY317" fmla="*/ 591741 h 2721240"/>
              <a:gd name="connsiteX318" fmla="*/ 238006 w 1663891"/>
              <a:gd name="connsiteY318" fmla="*/ 454961 h 2721240"/>
              <a:gd name="connsiteX319" fmla="*/ 451271 w 1663891"/>
              <a:gd name="connsiteY319" fmla="*/ 235886 h 2721240"/>
              <a:gd name="connsiteX320" fmla="*/ 459177 w 1663891"/>
              <a:gd name="connsiteY320" fmla="*/ 230267 h 2721240"/>
              <a:gd name="connsiteX321" fmla="*/ 467464 w 1663891"/>
              <a:gd name="connsiteY321" fmla="*/ 225314 h 2721240"/>
              <a:gd name="connsiteX322" fmla="*/ 484037 w 1663891"/>
              <a:gd name="connsiteY322" fmla="*/ 215789 h 2721240"/>
              <a:gd name="connsiteX323" fmla="*/ 500706 w 1663891"/>
              <a:gd name="connsiteY323" fmla="*/ 206264 h 2721240"/>
              <a:gd name="connsiteX324" fmla="*/ 517755 w 1663891"/>
              <a:gd name="connsiteY324" fmla="*/ 196739 h 2721240"/>
              <a:gd name="connsiteX325" fmla="*/ 588526 w 1663891"/>
              <a:gd name="connsiteY325" fmla="*/ 164830 h 2721240"/>
              <a:gd name="connsiteX326" fmla="*/ 662440 w 1663891"/>
              <a:gd name="connsiteY326" fmla="*/ 140541 h 2721240"/>
              <a:gd name="connsiteX327" fmla="*/ 700540 w 1663891"/>
              <a:gd name="connsiteY327" fmla="*/ 131778 h 2721240"/>
              <a:gd name="connsiteX328" fmla="*/ 738640 w 1663891"/>
              <a:gd name="connsiteY328" fmla="*/ 125587 h 2721240"/>
              <a:gd name="connsiteX329" fmla="*/ 817507 w 1663891"/>
              <a:gd name="connsiteY329" fmla="*/ 120194 h 2721240"/>
              <a:gd name="connsiteX330" fmla="*/ 856368 w 1663891"/>
              <a:gd name="connsiteY330" fmla="*/ 53959 h 2721240"/>
              <a:gd name="connsiteX331" fmla="*/ 999243 w 1663891"/>
              <a:gd name="connsiteY331" fmla="*/ 80248 h 2721240"/>
              <a:gd name="connsiteX332" fmla="*/ 1034391 w 1663891"/>
              <a:gd name="connsiteY332" fmla="*/ 92916 h 2721240"/>
              <a:gd name="connsiteX333" fmla="*/ 1068871 w 1663891"/>
              <a:gd name="connsiteY333" fmla="*/ 108061 h 2721240"/>
              <a:gd name="connsiteX334" fmla="*/ 1102209 w 1663891"/>
              <a:gd name="connsiteY334" fmla="*/ 126063 h 2721240"/>
              <a:gd name="connsiteX335" fmla="*/ 1133642 w 1663891"/>
              <a:gd name="connsiteY335" fmla="*/ 146066 h 2721240"/>
              <a:gd name="connsiteX336" fmla="*/ 1240798 w 1663891"/>
              <a:gd name="connsiteY336" fmla="*/ 241316 h 2721240"/>
              <a:gd name="connsiteX337" fmla="*/ 1319379 w 1663891"/>
              <a:gd name="connsiteY337" fmla="*/ 346091 h 2721240"/>
              <a:gd name="connsiteX338" fmla="*/ 1433679 w 1663891"/>
              <a:gd name="connsiteY338" fmla="*/ 544496 h 2721240"/>
              <a:gd name="connsiteX339" fmla="*/ 1541312 w 1663891"/>
              <a:gd name="connsiteY339" fmla="*/ 698611 h 2721240"/>
              <a:gd name="connsiteX340" fmla="*/ 1584677 w 1663891"/>
              <a:gd name="connsiteY340" fmla="*/ 734185 h 2721240"/>
              <a:gd name="connsiteX341" fmla="*/ 1554837 w 1663891"/>
              <a:gd name="connsiteY341" fmla="*/ 714613 h 2721240"/>
              <a:gd name="connsiteX342" fmla="*/ 1454348 w 1663891"/>
              <a:gd name="connsiteY342" fmla="*/ 587264 h 2721240"/>
              <a:gd name="connsiteX343" fmla="*/ 1396722 w 1663891"/>
              <a:gd name="connsiteY343" fmla="*/ 488299 h 2721240"/>
              <a:gd name="connsiteX344" fmla="*/ 1326523 w 1663891"/>
              <a:gd name="connsiteY344" fmla="*/ 368760 h 2721240"/>
              <a:gd name="connsiteX345" fmla="*/ 1281660 w 1663891"/>
              <a:gd name="connsiteY345" fmla="*/ 303133 h 2721240"/>
              <a:gd name="connsiteX346" fmla="*/ 1225748 w 1663891"/>
              <a:gd name="connsiteY346" fmla="*/ 236458 h 2721240"/>
              <a:gd name="connsiteX347" fmla="*/ 970574 w 1663891"/>
              <a:gd name="connsiteY347" fmla="*/ 81486 h 2721240"/>
              <a:gd name="connsiteX348" fmla="*/ 868085 w 1663891"/>
              <a:gd name="connsiteY348" fmla="*/ 64913 h 2721240"/>
              <a:gd name="connsiteX349" fmla="*/ 663678 w 1663891"/>
              <a:gd name="connsiteY349" fmla="*/ 82820 h 2721240"/>
              <a:gd name="connsiteX350" fmla="*/ 306871 w 1663891"/>
              <a:gd name="connsiteY350" fmla="*/ 288464 h 2721240"/>
              <a:gd name="connsiteX351" fmla="*/ 97988 w 1663891"/>
              <a:gd name="connsiteY351" fmla="*/ 650414 h 2721240"/>
              <a:gd name="connsiteX352" fmla="*/ 91416 w 1663891"/>
              <a:gd name="connsiteY352" fmla="*/ 676322 h 2721240"/>
              <a:gd name="connsiteX353" fmla="*/ 88082 w 1663891"/>
              <a:gd name="connsiteY353" fmla="*/ 689372 h 2721240"/>
              <a:gd name="connsiteX354" fmla="*/ 85701 w 1663891"/>
              <a:gd name="connsiteY354" fmla="*/ 702516 h 2721240"/>
              <a:gd name="connsiteX355" fmla="*/ 77033 w 1663891"/>
              <a:gd name="connsiteY355" fmla="*/ 755475 h 2721240"/>
              <a:gd name="connsiteX356" fmla="*/ 72366 w 1663891"/>
              <a:gd name="connsiteY356" fmla="*/ 809196 h 2721240"/>
              <a:gd name="connsiteX357" fmla="*/ 71890 w 1663891"/>
              <a:gd name="connsiteY357" fmla="*/ 863298 h 2721240"/>
              <a:gd name="connsiteX358" fmla="*/ 102370 w 1663891"/>
              <a:gd name="connsiteY358" fmla="*/ 1067990 h 2721240"/>
              <a:gd name="connsiteX359" fmla="*/ 166759 w 1663891"/>
              <a:gd name="connsiteY359" fmla="*/ 1249442 h 2721240"/>
              <a:gd name="connsiteX360" fmla="*/ 242959 w 1663891"/>
              <a:gd name="connsiteY360" fmla="*/ 1409652 h 2721240"/>
              <a:gd name="connsiteX361" fmla="*/ 317158 w 1663891"/>
              <a:gd name="connsiteY361" fmla="*/ 1554528 h 2721240"/>
              <a:gd name="connsiteX362" fmla="*/ 377452 w 1663891"/>
              <a:gd name="connsiteY362" fmla="*/ 1687878 h 2721240"/>
              <a:gd name="connsiteX363" fmla="*/ 419552 w 1663891"/>
              <a:gd name="connsiteY363" fmla="*/ 1813036 h 2721240"/>
              <a:gd name="connsiteX364" fmla="*/ 439840 w 1663891"/>
              <a:gd name="connsiteY364" fmla="*/ 1927336 h 2721240"/>
              <a:gd name="connsiteX365" fmla="*/ 441555 w 1663891"/>
              <a:gd name="connsiteY365" fmla="*/ 1953720 h 2721240"/>
              <a:gd name="connsiteX366" fmla="*/ 441555 w 1663891"/>
              <a:gd name="connsiteY366" fmla="*/ 1979247 h 2721240"/>
              <a:gd name="connsiteX367" fmla="*/ 440316 w 1663891"/>
              <a:gd name="connsiteY367" fmla="*/ 2003536 h 2721240"/>
              <a:gd name="connsiteX368" fmla="*/ 437935 w 1663891"/>
              <a:gd name="connsiteY368" fmla="*/ 2026872 h 2721240"/>
              <a:gd name="connsiteX369" fmla="*/ 434602 w 1663891"/>
              <a:gd name="connsiteY369" fmla="*/ 2049161 h 2721240"/>
              <a:gd name="connsiteX370" fmla="*/ 430125 w 1663891"/>
              <a:gd name="connsiteY370" fmla="*/ 2070401 h 2721240"/>
              <a:gd name="connsiteX371" fmla="*/ 424315 w 1663891"/>
              <a:gd name="connsiteY371" fmla="*/ 2090404 h 2721240"/>
              <a:gd name="connsiteX372" fmla="*/ 417933 w 1663891"/>
              <a:gd name="connsiteY372" fmla="*/ 2109454 h 2721240"/>
              <a:gd name="connsiteX373" fmla="*/ 344210 w 1663891"/>
              <a:gd name="connsiteY373" fmla="*/ 2240899 h 2721240"/>
              <a:gd name="connsiteX374" fmla="*/ 275249 w 1663891"/>
              <a:gd name="connsiteY374" fmla="*/ 2329958 h 2721240"/>
              <a:gd name="connsiteX375" fmla="*/ 248578 w 1663891"/>
              <a:gd name="connsiteY375" fmla="*/ 2363010 h 2721240"/>
              <a:gd name="connsiteX376" fmla="*/ 330112 w 1663891"/>
              <a:gd name="connsiteY376" fmla="*/ 2233565 h 2721240"/>
              <a:gd name="connsiteX377" fmla="*/ 381071 w 1663891"/>
              <a:gd name="connsiteY377" fmla="*/ 2117264 h 2721240"/>
              <a:gd name="connsiteX378" fmla="*/ 394406 w 1663891"/>
              <a:gd name="connsiteY378" fmla="*/ 2081927 h 2721240"/>
              <a:gd name="connsiteX379" fmla="*/ 399931 w 1663891"/>
              <a:gd name="connsiteY379" fmla="*/ 2064020 h 2721240"/>
              <a:gd name="connsiteX380" fmla="*/ 404122 w 1663891"/>
              <a:gd name="connsiteY380" fmla="*/ 2045541 h 2721240"/>
              <a:gd name="connsiteX381" fmla="*/ 407360 w 1663891"/>
              <a:gd name="connsiteY381" fmla="*/ 2026491 h 2721240"/>
              <a:gd name="connsiteX382" fmla="*/ 410027 w 1663891"/>
              <a:gd name="connsiteY382" fmla="*/ 2007441 h 2721240"/>
              <a:gd name="connsiteX383" fmla="*/ 411741 w 1663891"/>
              <a:gd name="connsiteY383" fmla="*/ 1967150 h 2721240"/>
              <a:gd name="connsiteX384" fmla="*/ 404979 w 1663891"/>
              <a:gd name="connsiteY384" fmla="*/ 1882092 h 2721240"/>
              <a:gd name="connsiteX385" fmla="*/ 396216 w 1663891"/>
              <a:gd name="connsiteY385" fmla="*/ 1837706 h 2721240"/>
              <a:gd name="connsiteX386" fmla="*/ 390882 w 1663891"/>
              <a:gd name="connsiteY386" fmla="*/ 1815227 h 2721240"/>
              <a:gd name="connsiteX387" fmla="*/ 384595 w 1663891"/>
              <a:gd name="connsiteY387" fmla="*/ 1792557 h 2721240"/>
              <a:gd name="connsiteX388" fmla="*/ 314110 w 1663891"/>
              <a:gd name="connsiteY388" fmla="*/ 1608153 h 2721240"/>
              <a:gd name="connsiteX389" fmla="*/ 291727 w 1663891"/>
              <a:gd name="connsiteY389" fmla="*/ 1561385 h 2721240"/>
              <a:gd name="connsiteX390" fmla="*/ 267628 w 1663891"/>
              <a:gd name="connsiteY390" fmla="*/ 1513094 h 2721240"/>
              <a:gd name="connsiteX391" fmla="*/ 217527 w 1663891"/>
              <a:gd name="connsiteY391" fmla="*/ 1413557 h 2721240"/>
              <a:gd name="connsiteX392" fmla="*/ 121420 w 1663891"/>
              <a:gd name="connsiteY392" fmla="*/ 1196864 h 2721240"/>
              <a:gd name="connsiteX393" fmla="*/ 82748 w 1663891"/>
              <a:gd name="connsiteY393" fmla="*/ 1076849 h 2721240"/>
              <a:gd name="connsiteX394" fmla="*/ 75128 w 1663891"/>
              <a:gd name="connsiteY394" fmla="*/ 1045321 h 2721240"/>
              <a:gd name="connsiteX395" fmla="*/ 71413 w 1663891"/>
              <a:gd name="connsiteY395" fmla="*/ 1029509 h 2721240"/>
              <a:gd name="connsiteX396" fmla="*/ 68365 w 1663891"/>
              <a:gd name="connsiteY396" fmla="*/ 1013412 h 2721240"/>
              <a:gd name="connsiteX397" fmla="*/ 62460 w 1663891"/>
              <a:gd name="connsiteY397" fmla="*/ 981027 h 2721240"/>
              <a:gd name="connsiteX398" fmla="*/ 58078 w 1663891"/>
              <a:gd name="connsiteY398" fmla="*/ 947975 h 2721240"/>
              <a:gd name="connsiteX399" fmla="*/ 55983 w 1663891"/>
              <a:gd name="connsiteY399" fmla="*/ 931402 h 2721240"/>
              <a:gd name="connsiteX400" fmla="*/ 54745 w 1663891"/>
              <a:gd name="connsiteY400" fmla="*/ 914638 h 2721240"/>
              <a:gd name="connsiteX401" fmla="*/ 52459 w 1663891"/>
              <a:gd name="connsiteY401" fmla="*/ 881015 h 2721240"/>
              <a:gd name="connsiteX402" fmla="*/ 53030 w 1663891"/>
              <a:gd name="connsiteY402" fmla="*/ 811958 h 2721240"/>
              <a:gd name="connsiteX403" fmla="*/ 59888 w 1663891"/>
              <a:gd name="connsiteY403" fmla="*/ 743759 h 2721240"/>
              <a:gd name="connsiteX404" fmla="*/ 65793 w 1663891"/>
              <a:gd name="connsiteY404" fmla="*/ 710136 h 2721240"/>
              <a:gd name="connsiteX405" fmla="*/ 72652 w 1663891"/>
              <a:gd name="connsiteY405" fmla="*/ 676799 h 2721240"/>
              <a:gd name="connsiteX406" fmla="*/ 175808 w 1663891"/>
              <a:gd name="connsiteY406" fmla="*/ 429815 h 2721240"/>
              <a:gd name="connsiteX407" fmla="*/ 350020 w 1663891"/>
              <a:gd name="connsiteY407" fmla="*/ 228933 h 2721240"/>
              <a:gd name="connsiteX408" fmla="*/ 583858 w 1663891"/>
              <a:gd name="connsiteY408" fmla="*/ 94535 h 2721240"/>
              <a:gd name="connsiteX409" fmla="*/ 856368 w 1663891"/>
              <a:gd name="connsiteY409" fmla="*/ 53959 h 2721240"/>
              <a:gd name="connsiteX410" fmla="*/ 773787 w 1663891"/>
              <a:gd name="connsiteY410" fmla="*/ 1571 h 2721240"/>
              <a:gd name="connsiteX411" fmla="*/ 1021437 w 1663891"/>
              <a:gd name="connsiteY411" fmla="*/ 31861 h 2721240"/>
              <a:gd name="connsiteX412" fmla="*/ 1140595 w 1663891"/>
              <a:gd name="connsiteY412" fmla="*/ 88249 h 2721240"/>
              <a:gd name="connsiteX413" fmla="*/ 1241655 w 1663891"/>
              <a:gd name="connsiteY413" fmla="*/ 167211 h 2721240"/>
              <a:gd name="connsiteX414" fmla="*/ 1379578 w 1663891"/>
              <a:gd name="connsiteY414" fmla="*/ 343424 h 2721240"/>
              <a:gd name="connsiteX415" fmla="*/ 1470827 w 1663891"/>
              <a:gd name="connsiteY415" fmla="*/ 503920 h 2721240"/>
              <a:gd name="connsiteX416" fmla="*/ 1550742 w 1663891"/>
              <a:gd name="connsiteY416" fmla="*/ 629269 h 2721240"/>
              <a:gd name="connsiteX417" fmla="*/ 1479685 w 1663891"/>
              <a:gd name="connsiteY417" fmla="*/ 522494 h 2721240"/>
              <a:gd name="connsiteX418" fmla="*/ 1400247 w 1663891"/>
              <a:gd name="connsiteY418" fmla="*/ 383810 h 2721240"/>
              <a:gd name="connsiteX419" fmla="*/ 1340620 w 1663891"/>
              <a:gd name="connsiteY419" fmla="*/ 290846 h 2721240"/>
              <a:gd name="connsiteX420" fmla="*/ 1254324 w 1663891"/>
              <a:gd name="connsiteY420" fmla="*/ 186071 h 2721240"/>
              <a:gd name="connsiteX421" fmla="*/ 1126308 w 1663891"/>
              <a:gd name="connsiteY421" fmla="*/ 86249 h 2721240"/>
              <a:gd name="connsiteX422" fmla="*/ 960478 w 1663891"/>
              <a:gd name="connsiteY422" fmla="*/ 22717 h 2721240"/>
              <a:gd name="connsiteX423" fmla="*/ 784551 w 1663891"/>
              <a:gd name="connsiteY423" fmla="*/ 9382 h 2721240"/>
              <a:gd name="connsiteX424" fmla="*/ 611482 w 1663891"/>
              <a:gd name="connsiteY424" fmla="*/ 40053 h 2721240"/>
              <a:gd name="connsiteX425" fmla="*/ 527947 w 1663891"/>
              <a:gd name="connsiteY425" fmla="*/ 70818 h 2721240"/>
              <a:gd name="connsiteX426" fmla="*/ 507564 w 1663891"/>
              <a:gd name="connsiteY426" fmla="*/ 80343 h 2721240"/>
              <a:gd name="connsiteX427" fmla="*/ 487561 w 1663891"/>
              <a:gd name="connsiteY427" fmla="*/ 89868 h 2721240"/>
              <a:gd name="connsiteX428" fmla="*/ 447938 w 1663891"/>
              <a:gd name="connsiteY428" fmla="*/ 110823 h 2721240"/>
              <a:gd name="connsiteX429" fmla="*/ 409838 w 1663891"/>
              <a:gd name="connsiteY429" fmla="*/ 134064 h 2721240"/>
              <a:gd name="connsiteX430" fmla="*/ 400313 w 1663891"/>
              <a:gd name="connsiteY430" fmla="*/ 140065 h 2721240"/>
              <a:gd name="connsiteX431" fmla="*/ 390788 w 1663891"/>
              <a:gd name="connsiteY431" fmla="*/ 146542 h 2721240"/>
              <a:gd name="connsiteX432" fmla="*/ 372594 w 1663891"/>
              <a:gd name="connsiteY432" fmla="*/ 159687 h 2721240"/>
              <a:gd name="connsiteX433" fmla="*/ 302681 w 1663891"/>
              <a:gd name="connsiteY433" fmla="*/ 215979 h 2721240"/>
              <a:gd name="connsiteX434" fmla="*/ 182857 w 1663891"/>
              <a:gd name="connsiteY434" fmla="*/ 349329 h 2721240"/>
              <a:gd name="connsiteX435" fmla="*/ 133136 w 1663891"/>
              <a:gd name="connsiteY435" fmla="*/ 424482 h 2721240"/>
              <a:gd name="connsiteX436" fmla="*/ 111705 w 1663891"/>
              <a:gd name="connsiteY436" fmla="*/ 464106 h 2721240"/>
              <a:gd name="connsiteX437" fmla="*/ 91798 w 1663891"/>
              <a:gd name="connsiteY437" fmla="*/ 504777 h 2721240"/>
              <a:gd name="connsiteX438" fmla="*/ 73795 w 1663891"/>
              <a:gd name="connsiteY438" fmla="*/ 546783 h 2721240"/>
              <a:gd name="connsiteX439" fmla="*/ 58650 w 1663891"/>
              <a:gd name="connsiteY439" fmla="*/ 589645 h 2721240"/>
              <a:gd name="connsiteX440" fmla="*/ 51412 w 1663891"/>
              <a:gd name="connsiteY440" fmla="*/ 611171 h 2721240"/>
              <a:gd name="connsiteX441" fmla="*/ 45411 w 1663891"/>
              <a:gd name="connsiteY441" fmla="*/ 633174 h 2721240"/>
              <a:gd name="connsiteX442" fmla="*/ 34266 w 1663891"/>
              <a:gd name="connsiteY442" fmla="*/ 677370 h 2721240"/>
              <a:gd name="connsiteX443" fmla="*/ 26266 w 1663891"/>
              <a:gd name="connsiteY443" fmla="*/ 722424 h 2721240"/>
              <a:gd name="connsiteX444" fmla="*/ 22551 w 1663891"/>
              <a:gd name="connsiteY444" fmla="*/ 744998 h 2721240"/>
              <a:gd name="connsiteX445" fmla="*/ 20455 w 1663891"/>
              <a:gd name="connsiteY445" fmla="*/ 767858 h 2721240"/>
              <a:gd name="connsiteX446" fmla="*/ 16645 w 1663891"/>
              <a:gd name="connsiteY446" fmla="*/ 813578 h 2721240"/>
              <a:gd name="connsiteX447" fmla="*/ 16645 w 1663891"/>
              <a:gd name="connsiteY447" fmla="*/ 859584 h 2721240"/>
              <a:gd name="connsiteX448" fmla="*/ 16645 w 1663891"/>
              <a:gd name="connsiteY448" fmla="*/ 882539 h 2721240"/>
              <a:gd name="connsiteX449" fmla="*/ 18264 w 1663891"/>
              <a:gd name="connsiteY449" fmla="*/ 904637 h 2721240"/>
              <a:gd name="connsiteX450" fmla="*/ 22455 w 1663891"/>
              <a:gd name="connsiteY450" fmla="*/ 948452 h 2721240"/>
              <a:gd name="connsiteX451" fmla="*/ 28551 w 1663891"/>
              <a:gd name="connsiteY451" fmla="*/ 991314 h 2721240"/>
              <a:gd name="connsiteX452" fmla="*/ 36647 w 1663891"/>
              <a:gd name="connsiteY452" fmla="*/ 1033034 h 2721240"/>
              <a:gd name="connsiteX453" fmla="*/ 81987 w 1663891"/>
              <a:gd name="connsiteY453" fmla="*/ 1187339 h 2721240"/>
              <a:gd name="connsiteX454" fmla="*/ 197620 w 1663891"/>
              <a:gd name="connsiteY454" fmla="*/ 1440894 h 2721240"/>
              <a:gd name="connsiteX455" fmla="*/ 297157 w 1663891"/>
              <a:gd name="connsiteY455" fmla="*/ 1639015 h 2721240"/>
              <a:gd name="connsiteX456" fmla="*/ 383358 w 1663891"/>
              <a:gd name="connsiteY456" fmla="*/ 1910763 h 2721240"/>
              <a:gd name="connsiteX457" fmla="*/ 384881 w 1663891"/>
              <a:gd name="connsiteY457" fmla="*/ 1922002 h 2721240"/>
              <a:gd name="connsiteX458" fmla="*/ 385548 w 1663891"/>
              <a:gd name="connsiteY458" fmla="*/ 1932289 h 2721240"/>
              <a:gd name="connsiteX459" fmla="*/ 387073 w 1663891"/>
              <a:gd name="connsiteY459" fmla="*/ 1951339 h 2721240"/>
              <a:gd name="connsiteX460" fmla="*/ 387073 w 1663891"/>
              <a:gd name="connsiteY460" fmla="*/ 1979914 h 2721240"/>
              <a:gd name="connsiteX461" fmla="*/ 385739 w 1663891"/>
              <a:gd name="connsiteY461" fmla="*/ 2002774 h 2721240"/>
              <a:gd name="connsiteX462" fmla="*/ 338781 w 1663891"/>
              <a:gd name="connsiteY462" fmla="*/ 1821799 h 2721240"/>
              <a:gd name="connsiteX463" fmla="*/ 289631 w 1663891"/>
              <a:gd name="connsiteY463" fmla="*/ 1681686 h 2721240"/>
              <a:gd name="connsiteX464" fmla="*/ 273916 w 1663891"/>
              <a:gd name="connsiteY464" fmla="*/ 1645682 h 2721240"/>
              <a:gd name="connsiteX465" fmla="*/ 257056 w 1663891"/>
              <a:gd name="connsiteY465" fmla="*/ 1609487 h 2721240"/>
              <a:gd name="connsiteX466" fmla="*/ 248389 w 1663891"/>
              <a:gd name="connsiteY466" fmla="*/ 1591294 h 2721240"/>
              <a:gd name="connsiteX467" fmla="*/ 238864 w 1663891"/>
              <a:gd name="connsiteY467" fmla="*/ 1572244 h 2721240"/>
              <a:gd name="connsiteX468" fmla="*/ 219814 w 1663891"/>
              <a:gd name="connsiteY468" fmla="*/ 1534144 h 2721240"/>
              <a:gd name="connsiteX469" fmla="*/ 61889 w 1663891"/>
              <a:gd name="connsiteY469" fmla="*/ 1188101 h 2721240"/>
              <a:gd name="connsiteX470" fmla="*/ 9025 w 1663891"/>
              <a:gd name="connsiteY470" fmla="*/ 978551 h 2721240"/>
              <a:gd name="connsiteX471" fmla="*/ 2644 w 1663891"/>
              <a:gd name="connsiteY471" fmla="*/ 922163 h 2721240"/>
              <a:gd name="connsiteX472" fmla="*/ 72 w 1663891"/>
              <a:gd name="connsiteY472" fmla="*/ 864346 h 2721240"/>
              <a:gd name="connsiteX473" fmla="*/ 72 w 1663891"/>
              <a:gd name="connsiteY473" fmla="*/ 833961 h 2721240"/>
              <a:gd name="connsiteX474" fmla="*/ 1024 w 1663891"/>
              <a:gd name="connsiteY474" fmla="*/ 804434 h 2721240"/>
              <a:gd name="connsiteX475" fmla="*/ 6453 w 1663891"/>
              <a:gd name="connsiteY475" fmla="*/ 746046 h 2721240"/>
              <a:gd name="connsiteX476" fmla="*/ 67985 w 1663891"/>
              <a:gd name="connsiteY476" fmla="*/ 524208 h 2721240"/>
              <a:gd name="connsiteX477" fmla="*/ 79415 w 1663891"/>
              <a:gd name="connsiteY477" fmla="*/ 498110 h 2721240"/>
              <a:gd name="connsiteX478" fmla="*/ 91798 w 1663891"/>
              <a:gd name="connsiteY478" fmla="*/ 472392 h 2721240"/>
              <a:gd name="connsiteX479" fmla="*/ 118753 w 1663891"/>
              <a:gd name="connsiteY479" fmla="*/ 422386 h 2721240"/>
              <a:gd name="connsiteX480" fmla="*/ 149138 w 1663891"/>
              <a:gd name="connsiteY480" fmla="*/ 374761 h 2721240"/>
              <a:gd name="connsiteX481" fmla="*/ 182475 w 1663891"/>
              <a:gd name="connsiteY481" fmla="*/ 328946 h 2721240"/>
              <a:gd name="connsiteX482" fmla="*/ 342972 w 1663891"/>
              <a:gd name="connsiteY482" fmla="*/ 167211 h 2721240"/>
              <a:gd name="connsiteX483" fmla="*/ 544140 w 1663891"/>
              <a:gd name="connsiteY483" fmla="*/ 53578 h 2721240"/>
              <a:gd name="connsiteX484" fmla="*/ 656154 w 1663891"/>
              <a:gd name="connsiteY484" fmla="*/ 18717 h 2721240"/>
              <a:gd name="connsiteX485" fmla="*/ 773787 w 1663891"/>
              <a:gd name="connsiteY485" fmla="*/ 1571 h 27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663891" h="2721240">
                <a:moveTo>
                  <a:pt x="1617143" y="755479"/>
                </a:moveTo>
                <a:lnTo>
                  <a:pt x="1663891" y="777045"/>
                </a:lnTo>
                <a:lnTo>
                  <a:pt x="1663891" y="777951"/>
                </a:lnTo>
                <a:lnTo>
                  <a:pt x="1634276" y="766715"/>
                </a:lnTo>
                <a:close/>
                <a:moveTo>
                  <a:pt x="1584677" y="734185"/>
                </a:moveTo>
                <a:lnTo>
                  <a:pt x="1617143" y="755479"/>
                </a:lnTo>
                <a:lnTo>
                  <a:pt x="1602271" y="748617"/>
                </a:lnTo>
                <a:close/>
                <a:moveTo>
                  <a:pt x="854845" y="364284"/>
                </a:moveTo>
                <a:cubicBezTo>
                  <a:pt x="868476" y="365903"/>
                  <a:pt x="881963" y="368485"/>
                  <a:pt x="895231" y="371999"/>
                </a:cubicBezTo>
                <a:cubicBezTo>
                  <a:pt x="907433" y="375390"/>
                  <a:pt x="919320" y="379819"/>
                  <a:pt x="930759" y="385239"/>
                </a:cubicBezTo>
                <a:cubicBezTo>
                  <a:pt x="933579" y="386353"/>
                  <a:pt x="936284" y="387725"/>
                  <a:pt x="938856" y="389335"/>
                </a:cubicBezTo>
                <a:lnTo>
                  <a:pt x="946762" y="393526"/>
                </a:lnTo>
                <a:cubicBezTo>
                  <a:pt x="951905" y="397145"/>
                  <a:pt x="957430" y="399907"/>
                  <a:pt x="962478" y="404003"/>
                </a:cubicBezTo>
                <a:cubicBezTo>
                  <a:pt x="973441" y="411795"/>
                  <a:pt x="983766" y="420462"/>
                  <a:pt x="993339" y="429911"/>
                </a:cubicBezTo>
                <a:cubicBezTo>
                  <a:pt x="1004245" y="440646"/>
                  <a:pt x="1014485" y="452038"/>
                  <a:pt x="1024010" y="464011"/>
                </a:cubicBezTo>
                <a:cubicBezTo>
                  <a:pt x="1034201" y="476869"/>
                  <a:pt x="1044393" y="491062"/>
                  <a:pt x="1054584" y="506206"/>
                </a:cubicBezTo>
                <a:cubicBezTo>
                  <a:pt x="1074968" y="536972"/>
                  <a:pt x="1095066" y="571738"/>
                  <a:pt x="1116211" y="610029"/>
                </a:cubicBezTo>
                <a:cubicBezTo>
                  <a:pt x="1137357" y="648320"/>
                  <a:pt x="1159550" y="689277"/>
                  <a:pt x="1184982" y="732139"/>
                </a:cubicBezTo>
                <a:cubicBezTo>
                  <a:pt x="1212014" y="778564"/>
                  <a:pt x="1242418" y="822941"/>
                  <a:pt x="1275946" y="864918"/>
                </a:cubicBezTo>
                <a:cubicBezTo>
                  <a:pt x="1314303" y="912876"/>
                  <a:pt x="1359004" y="955396"/>
                  <a:pt x="1408819" y="991315"/>
                </a:cubicBezTo>
                <a:cubicBezTo>
                  <a:pt x="1460483" y="1027452"/>
                  <a:pt x="1517157" y="1055847"/>
                  <a:pt x="1577031" y="1075611"/>
                </a:cubicBezTo>
                <a:cubicBezTo>
                  <a:pt x="1604568" y="1084522"/>
                  <a:pt x="1632535" y="1091978"/>
                  <a:pt x="1660816" y="1097955"/>
                </a:cubicBezTo>
                <a:lnTo>
                  <a:pt x="1663891" y="1098438"/>
                </a:lnTo>
                <a:lnTo>
                  <a:pt x="1663891" y="1124755"/>
                </a:lnTo>
                <a:lnTo>
                  <a:pt x="1554933" y="1097709"/>
                </a:lnTo>
                <a:cubicBezTo>
                  <a:pt x="1507689" y="1081536"/>
                  <a:pt x="1462388" y="1060161"/>
                  <a:pt x="1419869" y="1033987"/>
                </a:cubicBezTo>
                <a:cubicBezTo>
                  <a:pt x="1409201" y="1026938"/>
                  <a:pt x="1398437" y="1020271"/>
                  <a:pt x="1387959" y="1012746"/>
                </a:cubicBezTo>
                <a:cubicBezTo>
                  <a:pt x="1377482" y="1005221"/>
                  <a:pt x="1367005" y="997601"/>
                  <a:pt x="1357385" y="989505"/>
                </a:cubicBezTo>
                <a:cubicBezTo>
                  <a:pt x="1337982" y="973817"/>
                  <a:pt x="1319446" y="957091"/>
                  <a:pt x="1301854" y="939403"/>
                </a:cubicBezTo>
                <a:cubicBezTo>
                  <a:pt x="1269459" y="906533"/>
                  <a:pt x="1239808" y="871081"/>
                  <a:pt x="1213176" y="833390"/>
                </a:cubicBezTo>
                <a:cubicBezTo>
                  <a:pt x="1169294" y="769125"/>
                  <a:pt x="1128918" y="702545"/>
                  <a:pt x="1092208" y="633937"/>
                </a:cubicBezTo>
                <a:cubicBezTo>
                  <a:pt x="1058681" y="574215"/>
                  <a:pt x="1027534" y="522399"/>
                  <a:pt x="996958" y="485347"/>
                </a:cubicBezTo>
                <a:cubicBezTo>
                  <a:pt x="966383" y="448294"/>
                  <a:pt x="938951" y="427720"/>
                  <a:pt x="910472" y="415719"/>
                </a:cubicBezTo>
                <a:cubicBezTo>
                  <a:pt x="874067" y="401869"/>
                  <a:pt x="834881" y="396907"/>
                  <a:pt x="796172" y="401241"/>
                </a:cubicBezTo>
                <a:cubicBezTo>
                  <a:pt x="773407" y="403298"/>
                  <a:pt x="750890" y="407508"/>
                  <a:pt x="728925" y="413814"/>
                </a:cubicBezTo>
                <a:cubicBezTo>
                  <a:pt x="723210" y="415243"/>
                  <a:pt x="717781" y="417338"/>
                  <a:pt x="712161" y="418957"/>
                </a:cubicBezTo>
                <a:cubicBezTo>
                  <a:pt x="706541" y="420577"/>
                  <a:pt x="701207" y="423434"/>
                  <a:pt x="695778" y="425530"/>
                </a:cubicBezTo>
                <a:lnTo>
                  <a:pt x="679204" y="431816"/>
                </a:lnTo>
                <a:lnTo>
                  <a:pt x="663202" y="439817"/>
                </a:lnTo>
                <a:cubicBezTo>
                  <a:pt x="573248" y="486175"/>
                  <a:pt x="500554" y="560204"/>
                  <a:pt x="455843" y="650986"/>
                </a:cubicBezTo>
                <a:cubicBezTo>
                  <a:pt x="433288" y="695516"/>
                  <a:pt x="418258" y="743474"/>
                  <a:pt x="411361" y="792909"/>
                </a:cubicBezTo>
                <a:cubicBezTo>
                  <a:pt x="410028" y="804911"/>
                  <a:pt x="409456" y="816817"/>
                  <a:pt x="408028" y="828723"/>
                </a:cubicBezTo>
                <a:cubicBezTo>
                  <a:pt x="408028" y="840534"/>
                  <a:pt x="408028" y="852345"/>
                  <a:pt x="408028" y="864156"/>
                </a:cubicBezTo>
                <a:cubicBezTo>
                  <a:pt x="409399" y="889940"/>
                  <a:pt x="412590" y="915591"/>
                  <a:pt x="417553" y="940928"/>
                </a:cubicBezTo>
                <a:cubicBezTo>
                  <a:pt x="437841" y="1045703"/>
                  <a:pt x="493086" y="1161527"/>
                  <a:pt x="557570" y="1286018"/>
                </a:cubicBezTo>
                <a:lnTo>
                  <a:pt x="607005" y="1382221"/>
                </a:lnTo>
                <a:lnTo>
                  <a:pt x="619578" y="1407081"/>
                </a:lnTo>
                <a:lnTo>
                  <a:pt x="632342" y="1433179"/>
                </a:lnTo>
                <a:cubicBezTo>
                  <a:pt x="640914" y="1450420"/>
                  <a:pt x="649010" y="1468517"/>
                  <a:pt x="657297" y="1486234"/>
                </a:cubicBezTo>
                <a:cubicBezTo>
                  <a:pt x="691311" y="1560119"/>
                  <a:pt x="719495" y="1636557"/>
                  <a:pt x="741593" y="1714834"/>
                </a:cubicBezTo>
                <a:cubicBezTo>
                  <a:pt x="765825" y="1800111"/>
                  <a:pt x="778293" y="1888303"/>
                  <a:pt x="778645" y="1976962"/>
                </a:cubicBezTo>
                <a:cubicBezTo>
                  <a:pt x="778322" y="2072745"/>
                  <a:pt x="759195" y="2167529"/>
                  <a:pt x="722353" y="2255949"/>
                </a:cubicBezTo>
                <a:cubicBezTo>
                  <a:pt x="718067" y="2267284"/>
                  <a:pt x="712828" y="2277285"/>
                  <a:pt x="707970" y="2287763"/>
                </a:cubicBezTo>
                <a:cubicBezTo>
                  <a:pt x="703112" y="2298240"/>
                  <a:pt x="697969" y="2308718"/>
                  <a:pt x="692730" y="2318528"/>
                </a:cubicBezTo>
                <a:lnTo>
                  <a:pt x="676538" y="2347103"/>
                </a:lnTo>
                <a:lnTo>
                  <a:pt x="668346" y="2361391"/>
                </a:lnTo>
                <a:lnTo>
                  <a:pt x="659869" y="2374726"/>
                </a:lnTo>
                <a:lnTo>
                  <a:pt x="642914" y="2401205"/>
                </a:lnTo>
                <a:lnTo>
                  <a:pt x="625769" y="2425970"/>
                </a:lnTo>
                <a:cubicBezTo>
                  <a:pt x="614244" y="2442829"/>
                  <a:pt x="602909" y="2457403"/>
                  <a:pt x="591479" y="2472738"/>
                </a:cubicBezTo>
                <a:cubicBezTo>
                  <a:pt x="545950" y="2532269"/>
                  <a:pt x="503659" y="2581609"/>
                  <a:pt x="469178" y="2627329"/>
                </a:cubicBezTo>
                <a:cubicBezTo>
                  <a:pt x="454224" y="2646003"/>
                  <a:pt x="440430" y="2665553"/>
                  <a:pt x="427865" y="2685864"/>
                </a:cubicBezTo>
                <a:lnTo>
                  <a:pt x="408840" y="2721240"/>
                </a:lnTo>
                <a:lnTo>
                  <a:pt x="340360" y="2721240"/>
                </a:lnTo>
                <a:lnTo>
                  <a:pt x="361260" y="2675144"/>
                </a:lnTo>
                <a:cubicBezTo>
                  <a:pt x="381320" y="2641930"/>
                  <a:pt x="403589" y="2610107"/>
                  <a:pt x="427935" y="2579894"/>
                </a:cubicBezTo>
                <a:cubicBezTo>
                  <a:pt x="453652" y="2547128"/>
                  <a:pt x="482037" y="2513219"/>
                  <a:pt x="511565" y="2476929"/>
                </a:cubicBezTo>
                <a:cubicBezTo>
                  <a:pt x="541092" y="2440639"/>
                  <a:pt x="571763" y="2400729"/>
                  <a:pt x="600814" y="2357104"/>
                </a:cubicBezTo>
                <a:cubicBezTo>
                  <a:pt x="607958" y="2345769"/>
                  <a:pt x="615387" y="2335197"/>
                  <a:pt x="622245" y="2323291"/>
                </a:cubicBezTo>
                <a:lnTo>
                  <a:pt x="642724" y="2287476"/>
                </a:lnTo>
                <a:lnTo>
                  <a:pt x="661774" y="2249376"/>
                </a:lnTo>
                <a:cubicBezTo>
                  <a:pt x="667965" y="2236613"/>
                  <a:pt x="673013" y="2222611"/>
                  <a:pt x="678538" y="2209277"/>
                </a:cubicBezTo>
                <a:cubicBezTo>
                  <a:pt x="699245" y="2154736"/>
                  <a:pt x="712818" y="2097749"/>
                  <a:pt x="718924" y="2039732"/>
                </a:cubicBezTo>
                <a:cubicBezTo>
                  <a:pt x="724039" y="1983991"/>
                  <a:pt x="723372" y="1927879"/>
                  <a:pt x="716924" y="1872282"/>
                </a:cubicBezTo>
                <a:cubicBezTo>
                  <a:pt x="710827" y="1819580"/>
                  <a:pt x="700445" y="1767469"/>
                  <a:pt x="685872" y="1716453"/>
                </a:cubicBezTo>
                <a:cubicBezTo>
                  <a:pt x="672328" y="1667656"/>
                  <a:pt x="656011" y="1619670"/>
                  <a:pt x="637009" y="1572721"/>
                </a:cubicBezTo>
                <a:cubicBezTo>
                  <a:pt x="618530" y="1526715"/>
                  <a:pt x="598909" y="1481947"/>
                  <a:pt x="577573" y="1438895"/>
                </a:cubicBezTo>
                <a:cubicBezTo>
                  <a:pt x="556237" y="1395841"/>
                  <a:pt x="536234" y="1355646"/>
                  <a:pt x="516041" y="1315641"/>
                </a:cubicBezTo>
                <a:cubicBezTo>
                  <a:pt x="476950" y="1240927"/>
                  <a:pt x="441975" y="1164136"/>
                  <a:pt x="411266" y="1085612"/>
                </a:cubicBezTo>
                <a:cubicBezTo>
                  <a:pt x="397236" y="1050217"/>
                  <a:pt x="385739" y="1013870"/>
                  <a:pt x="376881" y="976837"/>
                </a:cubicBezTo>
                <a:cubicBezTo>
                  <a:pt x="368670" y="942452"/>
                  <a:pt x="363660" y="907371"/>
                  <a:pt x="361927" y="872062"/>
                </a:cubicBezTo>
                <a:cubicBezTo>
                  <a:pt x="361641" y="867880"/>
                  <a:pt x="361641" y="863680"/>
                  <a:pt x="361927" y="859489"/>
                </a:cubicBezTo>
                <a:lnTo>
                  <a:pt x="361927" y="847202"/>
                </a:lnTo>
                <a:lnTo>
                  <a:pt x="361927" y="828723"/>
                </a:lnTo>
                <a:lnTo>
                  <a:pt x="362594" y="822532"/>
                </a:lnTo>
                <a:cubicBezTo>
                  <a:pt x="363793" y="805949"/>
                  <a:pt x="365889" y="789451"/>
                  <a:pt x="368880" y="773097"/>
                </a:cubicBezTo>
                <a:cubicBezTo>
                  <a:pt x="374843" y="739778"/>
                  <a:pt x="384092" y="707146"/>
                  <a:pt x="396502" y="675656"/>
                </a:cubicBezTo>
                <a:cubicBezTo>
                  <a:pt x="422687" y="611991"/>
                  <a:pt x="460625" y="553831"/>
                  <a:pt x="508326" y="504206"/>
                </a:cubicBezTo>
                <a:cubicBezTo>
                  <a:pt x="520194" y="492043"/>
                  <a:pt x="532691" y="480498"/>
                  <a:pt x="545759" y="469630"/>
                </a:cubicBezTo>
                <a:cubicBezTo>
                  <a:pt x="552331" y="464392"/>
                  <a:pt x="558618" y="458581"/>
                  <a:pt x="565285" y="453533"/>
                </a:cubicBezTo>
                <a:lnTo>
                  <a:pt x="585860" y="439055"/>
                </a:lnTo>
                <a:cubicBezTo>
                  <a:pt x="589288" y="436674"/>
                  <a:pt x="592622" y="434102"/>
                  <a:pt x="596051" y="431816"/>
                </a:cubicBezTo>
                <a:lnTo>
                  <a:pt x="606815" y="425625"/>
                </a:lnTo>
                <a:lnTo>
                  <a:pt x="628151" y="412861"/>
                </a:lnTo>
                <a:lnTo>
                  <a:pt x="650249" y="402384"/>
                </a:lnTo>
                <a:lnTo>
                  <a:pt x="661297" y="396955"/>
                </a:lnTo>
                <a:cubicBezTo>
                  <a:pt x="665012" y="395240"/>
                  <a:pt x="668822" y="394097"/>
                  <a:pt x="672632" y="392669"/>
                </a:cubicBezTo>
                <a:cubicBezTo>
                  <a:pt x="730077" y="368246"/>
                  <a:pt x="792695" y="358483"/>
                  <a:pt x="854845" y="364284"/>
                </a:cubicBezTo>
                <a:close/>
                <a:moveTo>
                  <a:pt x="828365" y="275130"/>
                </a:moveTo>
                <a:cubicBezTo>
                  <a:pt x="886030" y="275282"/>
                  <a:pt x="942637" y="290617"/>
                  <a:pt x="992482" y="319611"/>
                </a:cubicBezTo>
                <a:cubicBezTo>
                  <a:pt x="1040107" y="348186"/>
                  <a:pt x="1081445" y="391811"/>
                  <a:pt x="1118116" y="445342"/>
                </a:cubicBezTo>
                <a:cubicBezTo>
                  <a:pt x="1154787" y="498872"/>
                  <a:pt x="1187553" y="560118"/>
                  <a:pt x="1222891" y="624126"/>
                </a:cubicBezTo>
                <a:cubicBezTo>
                  <a:pt x="1258229" y="688134"/>
                  <a:pt x="1297472" y="755761"/>
                  <a:pt x="1350812" y="819484"/>
                </a:cubicBezTo>
                <a:cubicBezTo>
                  <a:pt x="1378177" y="852450"/>
                  <a:pt x="1409096" y="882282"/>
                  <a:pt x="1443014" y="908447"/>
                </a:cubicBezTo>
                <a:cubicBezTo>
                  <a:pt x="1477857" y="934945"/>
                  <a:pt x="1515794" y="957110"/>
                  <a:pt x="1555980" y="974455"/>
                </a:cubicBezTo>
                <a:lnTo>
                  <a:pt x="1663891" y="1008694"/>
                </a:lnTo>
                <a:lnTo>
                  <a:pt x="1663891" y="1026837"/>
                </a:lnTo>
                <a:lnTo>
                  <a:pt x="1589732" y="1007438"/>
                </a:lnTo>
                <a:cubicBezTo>
                  <a:pt x="1560105" y="997249"/>
                  <a:pt x="1531244" y="984828"/>
                  <a:pt x="1503403" y="970264"/>
                </a:cubicBezTo>
                <a:cubicBezTo>
                  <a:pt x="1474342" y="954643"/>
                  <a:pt x="1446681" y="936546"/>
                  <a:pt x="1420725" y="916162"/>
                </a:cubicBezTo>
                <a:cubicBezTo>
                  <a:pt x="1395322" y="895874"/>
                  <a:pt x="1371596" y="873576"/>
                  <a:pt x="1349764" y="849487"/>
                </a:cubicBezTo>
                <a:cubicBezTo>
                  <a:pt x="1309397" y="803900"/>
                  <a:pt x="1273488" y="754561"/>
                  <a:pt x="1242513" y="702135"/>
                </a:cubicBezTo>
                <a:cubicBezTo>
                  <a:pt x="1212413" y="652605"/>
                  <a:pt x="1185934" y="603552"/>
                  <a:pt x="1159550" y="557736"/>
                </a:cubicBezTo>
                <a:cubicBezTo>
                  <a:pt x="1107162" y="465630"/>
                  <a:pt x="1052489" y="386286"/>
                  <a:pt x="983813" y="345424"/>
                </a:cubicBezTo>
                <a:cubicBezTo>
                  <a:pt x="917805" y="303800"/>
                  <a:pt x="825794" y="293894"/>
                  <a:pt x="734925" y="313039"/>
                </a:cubicBezTo>
                <a:cubicBezTo>
                  <a:pt x="712161" y="317611"/>
                  <a:pt x="689844" y="324212"/>
                  <a:pt x="668250" y="332756"/>
                </a:cubicBezTo>
                <a:cubicBezTo>
                  <a:pt x="657487" y="337233"/>
                  <a:pt x="646343" y="340852"/>
                  <a:pt x="635675" y="345900"/>
                </a:cubicBezTo>
                <a:lnTo>
                  <a:pt x="603956" y="361617"/>
                </a:lnTo>
                <a:cubicBezTo>
                  <a:pt x="561971" y="385000"/>
                  <a:pt x="523108" y="413614"/>
                  <a:pt x="488323" y="446770"/>
                </a:cubicBezTo>
                <a:cubicBezTo>
                  <a:pt x="452919" y="480374"/>
                  <a:pt x="422077" y="518484"/>
                  <a:pt x="396598" y="560118"/>
                </a:cubicBezTo>
                <a:cubicBezTo>
                  <a:pt x="370632" y="601408"/>
                  <a:pt x="350115" y="645871"/>
                  <a:pt x="335542" y="692420"/>
                </a:cubicBezTo>
                <a:cubicBezTo>
                  <a:pt x="321512" y="738368"/>
                  <a:pt x="313578" y="785955"/>
                  <a:pt x="311920" y="833961"/>
                </a:cubicBezTo>
                <a:lnTo>
                  <a:pt x="311920" y="869299"/>
                </a:lnTo>
                <a:lnTo>
                  <a:pt x="314778" y="905685"/>
                </a:lnTo>
                <a:cubicBezTo>
                  <a:pt x="316683" y="917781"/>
                  <a:pt x="318016" y="929973"/>
                  <a:pt x="320016" y="942165"/>
                </a:cubicBezTo>
                <a:cubicBezTo>
                  <a:pt x="322017" y="954358"/>
                  <a:pt x="324493" y="966550"/>
                  <a:pt x="327351" y="978742"/>
                </a:cubicBezTo>
                <a:cubicBezTo>
                  <a:pt x="349734" y="1076849"/>
                  <a:pt x="394026" y="1175052"/>
                  <a:pt x="443651" y="1274017"/>
                </a:cubicBezTo>
                <a:lnTo>
                  <a:pt x="521470" y="1425654"/>
                </a:lnTo>
                <a:cubicBezTo>
                  <a:pt x="547664" y="1477185"/>
                  <a:pt x="573667" y="1531572"/>
                  <a:pt x="596241" y="1586913"/>
                </a:cubicBezTo>
                <a:cubicBezTo>
                  <a:pt x="619578" y="1643043"/>
                  <a:pt x="638932" y="1700746"/>
                  <a:pt x="654153" y="1759601"/>
                </a:cubicBezTo>
                <a:cubicBezTo>
                  <a:pt x="670041" y="1820275"/>
                  <a:pt x="679366" y="1882483"/>
                  <a:pt x="681966" y="1945148"/>
                </a:cubicBezTo>
                <a:cubicBezTo>
                  <a:pt x="684662" y="2009871"/>
                  <a:pt x="677794" y="2074640"/>
                  <a:pt x="661583" y="2137363"/>
                </a:cubicBezTo>
                <a:cubicBezTo>
                  <a:pt x="656915" y="2153079"/>
                  <a:pt x="652058" y="2168700"/>
                  <a:pt x="647296" y="2184130"/>
                </a:cubicBezTo>
                <a:cubicBezTo>
                  <a:pt x="642533" y="2199561"/>
                  <a:pt x="635579" y="2214229"/>
                  <a:pt x="629484" y="2228993"/>
                </a:cubicBezTo>
                <a:lnTo>
                  <a:pt x="608910" y="2271379"/>
                </a:lnTo>
                <a:lnTo>
                  <a:pt x="586431" y="2311194"/>
                </a:lnTo>
                <a:cubicBezTo>
                  <a:pt x="556741" y="2359067"/>
                  <a:pt x="524032" y="2405006"/>
                  <a:pt x="488513" y="2448735"/>
                </a:cubicBezTo>
                <a:cubicBezTo>
                  <a:pt x="455653" y="2490169"/>
                  <a:pt x="423934" y="2528269"/>
                  <a:pt x="395835" y="2565321"/>
                </a:cubicBezTo>
                <a:cubicBezTo>
                  <a:pt x="367546" y="2602326"/>
                  <a:pt x="343186" y="2638045"/>
                  <a:pt x="324041" y="2673216"/>
                </a:cubicBezTo>
                <a:lnTo>
                  <a:pt x="301469" y="2721240"/>
                </a:lnTo>
                <a:lnTo>
                  <a:pt x="244444" y="2721240"/>
                </a:lnTo>
                <a:lnTo>
                  <a:pt x="247436" y="2709815"/>
                </a:lnTo>
                <a:cubicBezTo>
                  <a:pt x="259580" y="2679526"/>
                  <a:pt x="274363" y="2650360"/>
                  <a:pt x="291632" y="2622661"/>
                </a:cubicBezTo>
                <a:cubicBezTo>
                  <a:pt x="299823" y="2608374"/>
                  <a:pt x="309920" y="2594563"/>
                  <a:pt x="319255" y="2580465"/>
                </a:cubicBezTo>
                <a:cubicBezTo>
                  <a:pt x="328589" y="2566369"/>
                  <a:pt x="339162" y="2552748"/>
                  <a:pt x="349925" y="2539032"/>
                </a:cubicBezTo>
                <a:cubicBezTo>
                  <a:pt x="392311" y="2483977"/>
                  <a:pt x="440032" y="2429780"/>
                  <a:pt x="485465" y="2369868"/>
                </a:cubicBezTo>
                <a:cubicBezTo>
                  <a:pt x="534215" y="2308384"/>
                  <a:pt x="573448" y="2239937"/>
                  <a:pt x="601861" y="2166795"/>
                </a:cubicBezTo>
                <a:cubicBezTo>
                  <a:pt x="628122" y="2090462"/>
                  <a:pt x="639123" y="2009718"/>
                  <a:pt x="634246" y="1929146"/>
                </a:cubicBezTo>
                <a:cubicBezTo>
                  <a:pt x="629407" y="1851451"/>
                  <a:pt x="614653" y="1774688"/>
                  <a:pt x="590336" y="1700736"/>
                </a:cubicBezTo>
                <a:cubicBezTo>
                  <a:pt x="567285" y="1628984"/>
                  <a:pt x="539187" y="1558957"/>
                  <a:pt x="506230" y="1491186"/>
                </a:cubicBezTo>
                <a:cubicBezTo>
                  <a:pt x="474226" y="1424511"/>
                  <a:pt x="440698" y="1360503"/>
                  <a:pt x="409361" y="1296781"/>
                </a:cubicBezTo>
                <a:cubicBezTo>
                  <a:pt x="377985" y="1234850"/>
                  <a:pt x="350001" y="1171251"/>
                  <a:pt x="325541" y="1106281"/>
                </a:cubicBezTo>
                <a:cubicBezTo>
                  <a:pt x="301995" y="1044292"/>
                  <a:pt x="286003" y="979694"/>
                  <a:pt x="277916" y="913876"/>
                </a:cubicBezTo>
                <a:cubicBezTo>
                  <a:pt x="276678" y="905780"/>
                  <a:pt x="276678" y="897779"/>
                  <a:pt x="275915" y="889778"/>
                </a:cubicBezTo>
                <a:cubicBezTo>
                  <a:pt x="275154" y="881777"/>
                  <a:pt x="274487" y="873681"/>
                  <a:pt x="274678" y="865870"/>
                </a:cubicBezTo>
                <a:cubicBezTo>
                  <a:pt x="274678" y="850059"/>
                  <a:pt x="274678" y="834343"/>
                  <a:pt x="275535" y="818245"/>
                </a:cubicBezTo>
                <a:lnTo>
                  <a:pt x="277725" y="794718"/>
                </a:lnTo>
                <a:cubicBezTo>
                  <a:pt x="278240" y="786832"/>
                  <a:pt x="279202" y="778973"/>
                  <a:pt x="280583" y="771192"/>
                </a:cubicBezTo>
                <a:lnTo>
                  <a:pt x="284869" y="747760"/>
                </a:lnTo>
                <a:cubicBezTo>
                  <a:pt x="286012" y="739892"/>
                  <a:pt x="287632" y="732101"/>
                  <a:pt x="289727" y="724424"/>
                </a:cubicBezTo>
                <a:cubicBezTo>
                  <a:pt x="320474" y="599494"/>
                  <a:pt x="389635" y="487366"/>
                  <a:pt x="487466" y="403812"/>
                </a:cubicBezTo>
                <a:cubicBezTo>
                  <a:pt x="535282" y="362874"/>
                  <a:pt x="589717" y="330365"/>
                  <a:pt x="648439" y="307705"/>
                </a:cubicBezTo>
                <a:lnTo>
                  <a:pt x="670251" y="299418"/>
                </a:lnTo>
                <a:cubicBezTo>
                  <a:pt x="677680" y="297228"/>
                  <a:pt x="685014" y="294751"/>
                  <a:pt x="692444" y="292751"/>
                </a:cubicBezTo>
                <a:cubicBezTo>
                  <a:pt x="707398" y="288655"/>
                  <a:pt x="722447" y="285131"/>
                  <a:pt x="737592" y="282369"/>
                </a:cubicBezTo>
                <a:cubicBezTo>
                  <a:pt x="767530" y="276939"/>
                  <a:pt x="797943" y="274520"/>
                  <a:pt x="828365" y="275130"/>
                </a:cubicBezTo>
                <a:close/>
                <a:moveTo>
                  <a:pt x="809583" y="192335"/>
                </a:moveTo>
                <a:cubicBezTo>
                  <a:pt x="838260" y="191888"/>
                  <a:pt x="866976" y="193862"/>
                  <a:pt x="895422" y="198263"/>
                </a:cubicBezTo>
                <a:cubicBezTo>
                  <a:pt x="952238" y="207093"/>
                  <a:pt x="1006417" y="228334"/>
                  <a:pt x="1054108" y="260462"/>
                </a:cubicBezTo>
                <a:cubicBezTo>
                  <a:pt x="1100962" y="293504"/>
                  <a:pt x="1141758" y="334395"/>
                  <a:pt x="1174695" y="381334"/>
                </a:cubicBezTo>
                <a:cubicBezTo>
                  <a:pt x="1242418" y="474107"/>
                  <a:pt x="1288995" y="580311"/>
                  <a:pt x="1351479" y="678323"/>
                </a:cubicBezTo>
                <a:cubicBezTo>
                  <a:pt x="1381835" y="728406"/>
                  <a:pt x="1418602" y="774326"/>
                  <a:pt x="1460826" y="814912"/>
                </a:cubicBezTo>
                <a:cubicBezTo>
                  <a:pt x="1482514" y="834991"/>
                  <a:pt x="1506051" y="852974"/>
                  <a:pt x="1531121" y="868633"/>
                </a:cubicBezTo>
                <a:cubicBezTo>
                  <a:pt x="1556457" y="883902"/>
                  <a:pt x="1583108" y="896875"/>
                  <a:pt x="1610749" y="907400"/>
                </a:cubicBezTo>
                <a:lnTo>
                  <a:pt x="1663891" y="922648"/>
                </a:lnTo>
                <a:lnTo>
                  <a:pt x="1663891" y="933021"/>
                </a:lnTo>
                <a:lnTo>
                  <a:pt x="1638277" y="927783"/>
                </a:lnTo>
                <a:cubicBezTo>
                  <a:pt x="1601730" y="916982"/>
                  <a:pt x="1566572" y="901961"/>
                  <a:pt x="1533502" y="883016"/>
                </a:cubicBezTo>
                <a:cubicBezTo>
                  <a:pt x="1499078" y="863270"/>
                  <a:pt x="1467351" y="839162"/>
                  <a:pt x="1439109" y="811292"/>
                </a:cubicBezTo>
                <a:cubicBezTo>
                  <a:pt x="1410620" y="782765"/>
                  <a:pt x="1384741" y="751742"/>
                  <a:pt x="1361766" y="718614"/>
                </a:cubicBezTo>
                <a:cubicBezTo>
                  <a:pt x="1338430" y="685467"/>
                  <a:pt x="1317284" y="650606"/>
                  <a:pt x="1296806" y="615173"/>
                </a:cubicBezTo>
                <a:cubicBezTo>
                  <a:pt x="1255753" y="544307"/>
                  <a:pt x="1217653" y="470583"/>
                  <a:pt x="1169551" y="403051"/>
                </a:cubicBezTo>
                <a:cubicBezTo>
                  <a:pt x="1145834" y="369161"/>
                  <a:pt x="1118421" y="338014"/>
                  <a:pt x="1087827" y="310182"/>
                </a:cubicBezTo>
                <a:cubicBezTo>
                  <a:pt x="1072492" y="296371"/>
                  <a:pt x="1056090" y="283788"/>
                  <a:pt x="1038773" y="272558"/>
                </a:cubicBezTo>
                <a:cubicBezTo>
                  <a:pt x="1029915" y="267224"/>
                  <a:pt x="1021342" y="261509"/>
                  <a:pt x="1012008" y="257033"/>
                </a:cubicBezTo>
                <a:cubicBezTo>
                  <a:pt x="1007436" y="254651"/>
                  <a:pt x="1002959" y="252080"/>
                  <a:pt x="998197" y="249889"/>
                </a:cubicBezTo>
                <a:lnTo>
                  <a:pt x="984004" y="243698"/>
                </a:lnTo>
                <a:cubicBezTo>
                  <a:pt x="945047" y="227515"/>
                  <a:pt x="903766" y="217609"/>
                  <a:pt x="861703" y="214361"/>
                </a:cubicBezTo>
                <a:cubicBezTo>
                  <a:pt x="818698" y="211027"/>
                  <a:pt x="775445" y="213265"/>
                  <a:pt x="733021" y="221028"/>
                </a:cubicBezTo>
                <a:cubicBezTo>
                  <a:pt x="646124" y="236868"/>
                  <a:pt x="563990" y="272339"/>
                  <a:pt x="492895" y="324755"/>
                </a:cubicBezTo>
                <a:cubicBezTo>
                  <a:pt x="345601" y="432112"/>
                  <a:pt x="248674" y="595084"/>
                  <a:pt x="224672" y="775764"/>
                </a:cubicBezTo>
                <a:cubicBezTo>
                  <a:pt x="222138" y="798119"/>
                  <a:pt x="220833" y="820608"/>
                  <a:pt x="220766" y="843106"/>
                </a:cubicBezTo>
                <a:cubicBezTo>
                  <a:pt x="220766" y="854346"/>
                  <a:pt x="220766" y="865490"/>
                  <a:pt x="220766" y="876729"/>
                </a:cubicBezTo>
                <a:lnTo>
                  <a:pt x="223338" y="910448"/>
                </a:lnTo>
                <a:cubicBezTo>
                  <a:pt x="228358" y="955558"/>
                  <a:pt x="237149" y="1000164"/>
                  <a:pt x="249627" y="1043798"/>
                </a:cubicBezTo>
                <a:cubicBezTo>
                  <a:pt x="262057" y="1087479"/>
                  <a:pt x="277230" y="1130332"/>
                  <a:pt x="295061" y="1172099"/>
                </a:cubicBezTo>
                <a:cubicBezTo>
                  <a:pt x="312587" y="1214009"/>
                  <a:pt x="331828" y="1255253"/>
                  <a:pt x="352211" y="1295924"/>
                </a:cubicBezTo>
                <a:cubicBezTo>
                  <a:pt x="392597" y="1377458"/>
                  <a:pt x="436126" y="1456897"/>
                  <a:pt x="474893" y="1538717"/>
                </a:cubicBezTo>
                <a:cubicBezTo>
                  <a:pt x="493943" y="1579484"/>
                  <a:pt x="511850" y="1621013"/>
                  <a:pt x="527662" y="1662542"/>
                </a:cubicBezTo>
                <a:cubicBezTo>
                  <a:pt x="543530" y="1704223"/>
                  <a:pt x="556789" y="1746847"/>
                  <a:pt x="567381" y="1790177"/>
                </a:cubicBezTo>
                <a:cubicBezTo>
                  <a:pt x="573096" y="1811703"/>
                  <a:pt x="576906" y="1833515"/>
                  <a:pt x="581097" y="1855137"/>
                </a:cubicBezTo>
                <a:cubicBezTo>
                  <a:pt x="585288" y="1876759"/>
                  <a:pt x="587669" y="1898761"/>
                  <a:pt x="588812" y="1920764"/>
                </a:cubicBezTo>
                <a:cubicBezTo>
                  <a:pt x="589955" y="1942767"/>
                  <a:pt x="590717" y="1964580"/>
                  <a:pt x="590813" y="1986392"/>
                </a:cubicBezTo>
                <a:cubicBezTo>
                  <a:pt x="590241" y="1997250"/>
                  <a:pt x="589669" y="2008204"/>
                  <a:pt x="589003" y="2018967"/>
                </a:cubicBezTo>
                <a:cubicBezTo>
                  <a:pt x="588336" y="2029730"/>
                  <a:pt x="586526" y="2040589"/>
                  <a:pt x="585383" y="2051352"/>
                </a:cubicBezTo>
                <a:lnTo>
                  <a:pt x="583192" y="2067449"/>
                </a:lnTo>
                <a:cubicBezTo>
                  <a:pt x="582335" y="2072783"/>
                  <a:pt x="581002" y="2078022"/>
                  <a:pt x="579954" y="2083356"/>
                </a:cubicBezTo>
                <a:cubicBezTo>
                  <a:pt x="577573" y="2093834"/>
                  <a:pt x="575763" y="2104502"/>
                  <a:pt x="572906" y="2114788"/>
                </a:cubicBezTo>
                <a:cubicBezTo>
                  <a:pt x="570048" y="2125076"/>
                  <a:pt x="566714" y="2135363"/>
                  <a:pt x="563381" y="2145555"/>
                </a:cubicBezTo>
                <a:cubicBezTo>
                  <a:pt x="560047" y="2155746"/>
                  <a:pt x="555951" y="2165557"/>
                  <a:pt x="552236" y="2175463"/>
                </a:cubicBezTo>
                <a:cubicBezTo>
                  <a:pt x="536644" y="2213992"/>
                  <a:pt x="517203" y="2250844"/>
                  <a:pt x="494229" y="2285477"/>
                </a:cubicBezTo>
                <a:cubicBezTo>
                  <a:pt x="472226" y="2319767"/>
                  <a:pt x="448414" y="2352152"/>
                  <a:pt x="424315" y="2382251"/>
                </a:cubicBezTo>
                <a:cubicBezTo>
                  <a:pt x="400217" y="2412350"/>
                  <a:pt x="376119" y="2442258"/>
                  <a:pt x="353069" y="2471310"/>
                </a:cubicBezTo>
                <a:cubicBezTo>
                  <a:pt x="330018" y="2500361"/>
                  <a:pt x="307920" y="2529221"/>
                  <a:pt x="287537" y="2558178"/>
                </a:cubicBezTo>
                <a:cubicBezTo>
                  <a:pt x="278012" y="2572941"/>
                  <a:pt x="267629" y="2586753"/>
                  <a:pt x="258962" y="2602183"/>
                </a:cubicBezTo>
                <a:cubicBezTo>
                  <a:pt x="254580" y="2609612"/>
                  <a:pt x="250008" y="2616851"/>
                  <a:pt x="245912" y="2624281"/>
                </a:cubicBezTo>
                <a:lnTo>
                  <a:pt x="234292" y="2646760"/>
                </a:lnTo>
                <a:lnTo>
                  <a:pt x="204973" y="2721240"/>
                </a:lnTo>
                <a:lnTo>
                  <a:pt x="157352" y="2721240"/>
                </a:lnTo>
                <a:lnTo>
                  <a:pt x="162283" y="2700862"/>
                </a:lnTo>
                <a:cubicBezTo>
                  <a:pt x="182752" y="2644303"/>
                  <a:pt x="210651" y="2590715"/>
                  <a:pt x="245245" y="2541509"/>
                </a:cubicBezTo>
                <a:cubicBezTo>
                  <a:pt x="278774" y="2492741"/>
                  <a:pt x="316016" y="2447687"/>
                  <a:pt x="352592" y="2403206"/>
                </a:cubicBezTo>
                <a:cubicBezTo>
                  <a:pt x="389492" y="2359829"/>
                  <a:pt x="424144" y="2314585"/>
                  <a:pt x="456415" y="2267665"/>
                </a:cubicBezTo>
                <a:cubicBezTo>
                  <a:pt x="488066" y="2221812"/>
                  <a:pt x="512812" y="2171548"/>
                  <a:pt x="529853" y="2118503"/>
                </a:cubicBezTo>
                <a:cubicBezTo>
                  <a:pt x="545969" y="2065173"/>
                  <a:pt x="553455" y="2009604"/>
                  <a:pt x="552046" y="1953912"/>
                </a:cubicBezTo>
                <a:cubicBezTo>
                  <a:pt x="550512" y="1897581"/>
                  <a:pt x="542616" y="1841593"/>
                  <a:pt x="528519" y="1787033"/>
                </a:cubicBezTo>
                <a:cubicBezTo>
                  <a:pt x="500897" y="1676829"/>
                  <a:pt x="454319" y="1571673"/>
                  <a:pt x="402599" y="1469089"/>
                </a:cubicBezTo>
                <a:cubicBezTo>
                  <a:pt x="350878" y="1366505"/>
                  <a:pt x="296490" y="1263730"/>
                  <a:pt x="254866" y="1154764"/>
                </a:cubicBezTo>
                <a:cubicBezTo>
                  <a:pt x="213242" y="1045798"/>
                  <a:pt x="185810" y="930260"/>
                  <a:pt x="193049" y="813102"/>
                </a:cubicBezTo>
                <a:lnTo>
                  <a:pt x="197144" y="769573"/>
                </a:lnTo>
                <a:cubicBezTo>
                  <a:pt x="199335" y="755095"/>
                  <a:pt x="202192" y="740998"/>
                  <a:pt x="204669" y="726425"/>
                </a:cubicBezTo>
                <a:lnTo>
                  <a:pt x="206574" y="715661"/>
                </a:lnTo>
                <a:lnTo>
                  <a:pt x="209431" y="705089"/>
                </a:lnTo>
                <a:lnTo>
                  <a:pt x="214956" y="684038"/>
                </a:lnTo>
                <a:cubicBezTo>
                  <a:pt x="216957" y="676990"/>
                  <a:pt x="218671" y="669941"/>
                  <a:pt x="220671" y="662988"/>
                </a:cubicBezTo>
                <a:lnTo>
                  <a:pt x="228005" y="642319"/>
                </a:lnTo>
                <a:cubicBezTo>
                  <a:pt x="246788" y="587264"/>
                  <a:pt x="272697" y="534915"/>
                  <a:pt x="305063" y="486585"/>
                </a:cubicBezTo>
                <a:cubicBezTo>
                  <a:pt x="337286" y="438312"/>
                  <a:pt x="375109" y="394031"/>
                  <a:pt x="417743" y="354664"/>
                </a:cubicBezTo>
                <a:cubicBezTo>
                  <a:pt x="460958" y="315935"/>
                  <a:pt x="508974" y="282931"/>
                  <a:pt x="560618" y="256461"/>
                </a:cubicBezTo>
                <a:cubicBezTo>
                  <a:pt x="611986" y="229886"/>
                  <a:pt x="667051" y="211170"/>
                  <a:pt x="723972" y="200930"/>
                </a:cubicBezTo>
                <a:cubicBezTo>
                  <a:pt x="752266" y="195648"/>
                  <a:pt x="780905" y="192781"/>
                  <a:pt x="809583" y="192335"/>
                </a:cubicBezTo>
                <a:close/>
                <a:moveTo>
                  <a:pt x="817507" y="120194"/>
                </a:moveTo>
                <a:cubicBezTo>
                  <a:pt x="843858" y="120194"/>
                  <a:pt x="870209" y="121991"/>
                  <a:pt x="896374" y="125587"/>
                </a:cubicBezTo>
                <a:cubicBezTo>
                  <a:pt x="923073" y="129397"/>
                  <a:pt x="949419" y="135388"/>
                  <a:pt x="975146" y="143494"/>
                </a:cubicBezTo>
                <a:cubicBezTo>
                  <a:pt x="981623" y="145304"/>
                  <a:pt x="988005" y="147494"/>
                  <a:pt x="994196" y="149971"/>
                </a:cubicBezTo>
                <a:cubicBezTo>
                  <a:pt x="1000388" y="152448"/>
                  <a:pt x="1006959" y="154734"/>
                  <a:pt x="1013246" y="157305"/>
                </a:cubicBezTo>
                <a:cubicBezTo>
                  <a:pt x="1025724" y="162925"/>
                  <a:pt x="1038392" y="168068"/>
                  <a:pt x="1050394" y="174831"/>
                </a:cubicBezTo>
                <a:cubicBezTo>
                  <a:pt x="1098209" y="199939"/>
                  <a:pt x="1141557" y="232762"/>
                  <a:pt x="1178695" y="271986"/>
                </a:cubicBezTo>
                <a:cubicBezTo>
                  <a:pt x="1213052" y="309124"/>
                  <a:pt x="1243770" y="349472"/>
                  <a:pt x="1270421" y="392477"/>
                </a:cubicBezTo>
                <a:cubicBezTo>
                  <a:pt x="1322428" y="475059"/>
                  <a:pt x="1362528" y="558498"/>
                  <a:pt x="1408914" y="632698"/>
                </a:cubicBezTo>
                <a:cubicBezTo>
                  <a:pt x="1455301" y="706898"/>
                  <a:pt x="1507594" y="770811"/>
                  <a:pt x="1575888" y="810053"/>
                </a:cubicBezTo>
                <a:lnTo>
                  <a:pt x="1663891" y="845019"/>
                </a:lnTo>
                <a:lnTo>
                  <a:pt x="1663891" y="849229"/>
                </a:lnTo>
                <a:lnTo>
                  <a:pt x="1623227" y="838628"/>
                </a:lnTo>
                <a:lnTo>
                  <a:pt x="1608654" y="832723"/>
                </a:lnTo>
                <a:lnTo>
                  <a:pt x="1594462" y="825865"/>
                </a:lnTo>
                <a:cubicBezTo>
                  <a:pt x="1584937" y="821579"/>
                  <a:pt x="1575412" y="815578"/>
                  <a:pt x="1565887" y="810530"/>
                </a:cubicBezTo>
                <a:cubicBezTo>
                  <a:pt x="1546941" y="798824"/>
                  <a:pt x="1528939" y="785641"/>
                  <a:pt x="1512070" y="771096"/>
                </a:cubicBezTo>
                <a:cubicBezTo>
                  <a:pt x="1475056" y="737321"/>
                  <a:pt x="1442566" y="698897"/>
                  <a:pt x="1415391" y="656796"/>
                </a:cubicBezTo>
                <a:cubicBezTo>
                  <a:pt x="1385197" y="611838"/>
                  <a:pt x="1356908" y="561546"/>
                  <a:pt x="1326619" y="507349"/>
                </a:cubicBezTo>
                <a:cubicBezTo>
                  <a:pt x="1295386" y="449456"/>
                  <a:pt x="1260382" y="393687"/>
                  <a:pt x="1221844" y="340376"/>
                </a:cubicBezTo>
                <a:cubicBezTo>
                  <a:pt x="1200231" y="311325"/>
                  <a:pt x="1176143" y="284207"/>
                  <a:pt x="1149834" y="259318"/>
                </a:cubicBezTo>
                <a:cubicBezTo>
                  <a:pt x="1122021" y="232924"/>
                  <a:pt x="1091008" y="210112"/>
                  <a:pt x="1057538" y="191405"/>
                </a:cubicBezTo>
                <a:cubicBezTo>
                  <a:pt x="987919" y="153829"/>
                  <a:pt x="910043" y="134188"/>
                  <a:pt x="830937" y="134255"/>
                </a:cubicBezTo>
                <a:cubicBezTo>
                  <a:pt x="791638" y="133769"/>
                  <a:pt x="752395" y="137217"/>
                  <a:pt x="713780" y="144542"/>
                </a:cubicBezTo>
                <a:cubicBezTo>
                  <a:pt x="674909" y="151629"/>
                  <a:pt x="636866" y="162668"/>
                  <a:pt x="600242" y="177498"/>
                </a:cubicBezTo>
                <a:cubicBezTo>
                  <a:pt x="525890" y="206464"/>
                  <a:pt x="457110" y="248107"/>
                  <a:pt x="396978" y="300561"/>
                </a:cubicBezTo>
                <a:cubicBezTo>
                  <a:pt x="274344" y="407022"/>
                  <a:pt x="189714" y="550535"/>
                  <a:pt x="155901" y="709374"/>
                </a:cubicBezTo>
                <a:cubicBezTo>
                  <a:pt x="139632" y="789061"/>
                  <a:pt x="137537" y="870995"/>
                  <a:pt x="149709" y="951404"/>
                </a:cubicBezTo>
                <a:lnTo>
                  <a:pt x="151805" y="966168"/>
                </a:lnTo>
                <a:lnTo>
                  <a:pt x="154567" y="980837"/>
                </a:lnTo>
                <a:lnTo>
                  <a:pt x="160282" y="1010078"/>
                </a:lnTo>
                <a:lnTo>
                  <a:pt x="167331" y="1038653"/>
                </a:lnTo>
                <a:lnTo>
                  <a:pt x="170855" y="1053036"/>
                </a:lnTo>
                <a:lnTo>
                  <a:pt x="174951" y="1067038"/>
                </a:lnTo>
                <a:lnTo>
                  <a:pt x="183237" y="1095137"/>
                </a:lnTo>
                <a:lnTo>
                  <a:pt x="192762" y="1122664"/>
                </a:lnTo>
                <a:cubicBezTo>
                  <a:pt x="198668" y="1141143"/>
                  <a:pt x="206002" y="1158669"/>
                  <a:pt x="212670" y="1176671"/>
                </a:cubicBezTo>
                <a:cubicBezTo>
                  <a:pt x="269248" y="1318212"/>
                  <a:pt x="343163" y="1444037"/>
                  <a:pt x="401456" y="1566148"/>
                </a:cubicBezTo>
                <a:cubicBezTo>
                  <a:pt x="429811" y="1625175"/>
                  <a:pt x="454157" y="1686049"/>
                  <a:pt x="474321" y="1748361"/>
                </a:cubicBezTo>
                <a:cubicBezTo>
                  <a:pt x="493248" y="1806197"/>
                  <a:pt x="505392" y="1866033"/>
                  <a:pt x="510516" y="1926669"/>
                </a:cubicBezTo>
                <a:cubicBezTo>
                  <a:pt x="521499" y="2034226"/>
                  <a:pt x="494800" y="2142268"/>
                  <a:pt x="434983" y="2232327"/>
                </a:cubicBezTo>
                <a:cubicBezTo>
                  <a:pt x="407532" y="2274951"/>
                  <a:pt x="377662" y="2315975"/>
                  <a:pt x="345544" y="2355199"/>
                </a:cubicBezTo>
                <a:cubicBezTo>
                  <a:pt x="314492" y="2394061"/>
                  <a:pt x="283441" y="2431399"/>
                  <a:pt x="255437" y="2468737"/>
                </a:cubicBezTo>
                <a:cubicBezTo>
                  <a:pt x="228329" y="2504132"/>
                  <a:pt x="203516" y="2541232"/>
                  <a:pt x="181142" y="2579798"/>
                </a:cubicBezTo>
                <a:cubicBezTo>
                  <a:pt x="161692" y="2614060"/>
                  <a:pt x="145404" y="2650027"/>
                  <a:pt x="132469" y="2687241"/>
                </a:cubicBezTo>
                <a:lnTo>
                  <a:pt x="124238" y="2721240"/>
                </a:lnTo>
                <a:lnTo>
                  <a:pt x="107410" y="2721240"/>
                </a:lnTo>
                <a:lnTo>
                  <a:pt x="112371" y="2683907"/>
                </a:lnTo>
                <a:lnTo>
                  <a:pt x="119801" y="2655332"/>
                </a:lnTo>
                <a:lnTo>
                  <a:pt x="128850" y="2627900"/>
                </a:lnTo>
                <a:cubicBezTo>
                  <a:pt x="134660" y="2608850"/>
                  <a:pt x="142471" y="2592181"/>
                  <a:pt x="149709" y="2574464"/>
                </a:cubicBezTo>
                <a:cubicBezTo>
                  <a:pt x="153234" y="2564939"/>
                  <a:pt x="157615" y="2557415"/>
                  <a:pt x="161616" y="2548842"/>
                </a:cubicBezTo>
                <a:cubicBezTo>
                  <a:pt x="165616" y="2540270"/>
                  <a:pt x="169712" y="2531697"/>
                  <a:pt x="173998" y="2523697"/>
                </a:cubicBezTo>
                <a:cubicBezTo>
                  <a:pt x="182857" y="2507694"/>
                  <a:pt x="191429" y="2490835"/>
                  <a:pt x="200764" y="2476072"/>
                </a:cubicBezTo>
                <a:cubicBezTo>
                  <a:pt x="230100" y="2435400"/>
                  <a:pt x="260676" y="2398252"/>
                  <a:pt x="289918" y="2362724"/>
                </a:cubicBezTo>
                <a:cubicBezTo>
                  <a:pt x="319159" y="2327196"/>
                  <a:pt x="347068" y="2292715"/>
                  <a:pt x="372499" y="2258425"/>
                </a:cubicBezTo>
                <a:cubicBezTo>
                  <a:pt x="396759" y="2226364"/>
                  <a:pt x="417934" y="2192074"/>
                  <a:pt x="435745" y="2156031"/>
                </a:cubicBezTo>
                <a:cubicBezTo>
                  <a:pt x="452195" y="2122113"/>
                  <a:pt x="464111" y="2086184"/>
                  <a:pt x="471178" y="2049161"/>
                </a:cubicBezTo>
                <a:cubicBezTo>
                  <a:pt x="483218" y="1970227"/>
                  <a:pt x="478912" y="1889665"/>
                  <a:pt x="458510" y="1812464"/>
                </a:cubicBezTo>
                <a:cubicBezTo>
                  <a:pt x="448480" y="1771355"/>
                  <a:pt x="436041" y="1730864"/>
                  <a:pt x="421267" y="1691211"/>
                </a:cubicBezTo>
                <a:cubicBezTo>
                  <a:pt x="405932" y="1650825"/>
                  <a:pt x="388692" y="1610535"/>
                  <a:pt x="369928" y="1570530"/>
                </a:cubicBezTo>
                <a:cubicBezTo>
                  <a:pt x="351163" y="1530525"/>
                  <a:pt x="330303" y="1489758"/>
                  <a:pt x="309730" y="1448610"/>
                </a:cubicBezTo>
                <a:cubicBezTo>
                  <a:pt x="289155" y="1407462"/>
                  <a:pt x="267724" y="1365742"/>
                  <a:pt x="247341" y="1322784"/>
                </a:cubicBezTo>
                <a:cubicBezTo>
                  <a:pt x="226957" y="1279827"/>
                  <a:pt x="207145" y="1235821"/>
                  <a:pt x="189334" y="1190292"/>
                </a:cubicBezTo>
                <a:cubicBezTo>
                  <a:pt x="171264" y="1143981"/>
                  <a:pt x="156025" y="1096623"/>
                  <a:pt x="143709" y="1048464"/>
                </a:cubicBezTo>
                <a:cubicBezTo>
                  <a:pt x="130955" y="998915"/>
                  <a:pt x="122925" y="948271"/>
                  <a:pt x="119706" y="897207"/>
                </a:cubicBezTo>
                <a:lnTo>
                  <a:pt x="118372" y="878157"/>
                </a:lnTo>
                <a:lnTo>
                  <a:pt x="118372" y="857774"/>
                </a:lnTo>
                <a:lnTo>
                  <a:pt x="118372" y="818436"/>
                </a:lnTo>
                <a:lnTo>
                  <a:pt x="121896" y="779478"/>
                </a:lnTo>
                <a:lnTo>
                  <a:pt x="123706" y="760428"/>
                </a:lnTo>
                <a:cubicBezTo>
                  <a:pt x="124659" y="753951"/>
                  <a:pt x="125897" y="747569"/>
                  <a:pt x="127040" y="741378"/>
                </a:cubicBezTo>
                <a:lnTo>
                  <a:pt x="133898" y="703278"/>
                </a:lnTo>
                <a:cubicBezTo>
                  <a:pt x="136851" y="690705"/>
                  <a:pt x="140375" y="678227"/>
                  <a:pt x="143423" y="665654"/>
                </a:cubicBezTo>
                <a:lnTo>
                  <a:pt x="148472" y="646604"/>
                </a:lnTo>
                <a:cubicBezTo>
                  <a:pt x="150186" y="640413"/>
                  <a:pt x="152567" y="634412"/>
                  <a:pt x="154662" y="628221"/>
                </a:cubicBezTo>
                <a:lnTo>
                  <a:pt x="167522" y="591741"/>
                </a:lnTo>
                <a:cubicBezTo>
                  <a:pt x="186448" y="543935"/>
                  <a:pt x="210060" y="498119"/>
                  <a:pt x="238006" y="454961"/>
                </a:cubicBezTo>
                <a:cubicBezTo>
                  <a:pt x="293499" y="368227"/>
                  <a:pt x="366061" y="293684"/>
                  <a:pt x="451271" y="235886"/>
                </a:cubicBezTo>
                <a:lnTo>
                  <a:pt x="459177" y="230267"/>
                </a:lnTo>
                <a:lnTo>
                  <a:pt x="467464" y="225314"/>
                </a:lnTo>
                <a:lnTo>
                  <a:pt x="484037" y="215789"/>
                </a:lnTo>
                <a:lnTo>
                  <a:pt x="500706" y="206264"/>
                </a:lnTo>
                <a:cubicBezTo>
                  <a:pt x="506192" y="202749"/>
                  <a:pt x="511888" y="199568"/>
                  <a:pt x="517755" y="196739"/>
                </a:cubicBezTo>
                <a:cubicBezTo>
                  <a:pt x="540683" y="184699"/>
                  <a:pt x="564323" y="174041"/>
                  <a:pt x="588526" y="164830"/>
                </a:cubicBezTo>
                <a:cubicBezTo>
                  <a:pt x="612548" y="154972"/>
                  <a:pt x="637247" y="146856"/>
                  <a:pt x="662440" y="140541"/>
                </a:cubicBezTo>
                <a:cubicBezTo>
                  <a:pt x="674918" y="137017"/>
                  <a:pt x="687777" y="134636"/>
                  <a:pt x="700540" y="131778"/>
                </a:cubicBezTo>
                <a:cubicBezTo>
                  <a:pt x="713304" y="128921"/>
                  <a:pt x="726067" y="127016"/>
                  <a:pt x="738640" y="125587"/>
                </a:cubicBezTo>
                <a:cubicBezTo>
                  <a:pt x="764806" y="121991"/>
                  <a:pt x="791157" y="120194"/>
                  <a:pt x="817507" y="120194"/>
                </a:cubicBezTo>
                <a:close/>
                <a:moveTo>
                  <a:pt x="856368" y="53959"/>
                </a:moveTo>
                <a:cubicBezTo>
                  <a:pt x="904908" y="56702"/>
                  <a:pt x="952904" y="65532"/>
                  <a:pt x="999243" y="80248"/>
                </a:cubicBezTo>
                <a:cubicBezTo>
                  <a:pt x="1011055" y="83772"/>
                  <a:pt x="1022675" y="88630"/>
                  <a:pt x="1034391" y="92916"/>
                </a:cubicBezTo>
                <a:cubicBezTo>
                  <a:pt x="1046107" y="97202"/>
                  <a:pt x="1057442" y="102917"/>
                  <a:pt x="1068871" y="108061"/>
                </a:cubicBezTo>
                <a:cubicBezTo>
                  <a:pt x="1080301" y="113204"/>
                  <a:pt x="1091351" y="119776"/>
                  <a:pt x="1102209" y="126063"/>
                </a:cubicBezTo>
                <a:cubicBezTo>
                  <a:pt x="1113067" y="132350"/>
                  <a:pt x="1123640" y="138826"/>
                  <a:pt x="1133642" y="146066"/>
                </a:cubicBezTo>
                <a:cubicBezTo>
                  <a:pt x="1173018" y="173440"/>
                  <a:pt x="1208994" y="205416"/>
                  <a:pt x="1240798" y="241316"/>
                </a:cubicBezTo>
                <a:cubicBezTo>
                  <a:pt x="1269592" y="274215"/>
                  <a:pt x="1295862" y="309238"/>
                  <a:pt x="1319379" y="346091"/>
                </a:cubicBezTo>
                <a:cubicBezTo>
                  <a:pt x="1364623" y="416099"/>
                  <a:pt x="1399008" y="483822"/>
                  <a:pt x="1433679" y="544496"/>
                </a:cubicBezTo>
                <a:cubicBezTo>
                  <a:pt x="1468350" y="605171"/>
                  <a:pt x="1502831" y="658796"/>
                  <a:pt x="1541312" y="698611"/>
                </a:cubicBezTo>
                <a:lnTo>
                  <a:pt x="1584677" y="734185"/>
                </a:lnTo>
                <a:lnTo>
                  <a:pt x="1554837" y="714613"/>
                </a:lnTo>
                <a:cubicBezTo>
                  <a:pt x="1524262" y="687562"/>
                  <a:pt x="1490448" y="645842"/>
                  <a:pt x="1454348" y="587264"/>
                </a:cubicBezTo>
                <a:cubicBezTo>
                  <a:pt x="1436156" y="558022"/>
                  <a:pt x="1417296" y="525065"/>
                  <a:pt x="1396722" y="488299"/>
                </a:cubicBezTo>
                <a:cubicBezTo>
                  <a:pt x="1376148" y="451532"/>
                  <a:pt x="1353574" y="411527"/>
                  <a:pt x="1326523" y="368760"/>
                </a:cubicBezTo>
                <a:cubicBezTo>
                  <a:pt x="1312997" y="347424"/>
                  <a:pt x="1297948" y="325421"/>
                  <a:pt x="1281660" y="303133"/>
                </a:cubicBezTo>
                <a:cubicBezTo>
                  <a:pt x="1264401" y="279787"/>
                  <a:pt x="1245732" y="257518"/>
                  <a:pt x="1225748" y="236458"/>
                </a:cubicBezTo>
                <a:cubicBezTo>
                  <a:pt x="1157616" y="161030"/>
                  <a:pt x="1068919" y="107166"/>
                  <a:pt x="970574" y="81486"/>
                </a:cubicBezTo>
                <a:cubicBezTo>
                  <a:pt x="936969" y="72952"/>
                  <a:pt x="902670" y="67399"/>
                  <a:pt x="868085" y="64913"/>
                </a:cubicBezTo>
                <a:cubicBezTo>
                  <a:pt x="799428" y="60255"/>
                  <a:pt x="730477" y="66303"/>
                  <a:pt x="663678" y="82820"/>
                </a:cubicBezTo>
                <a:cubicBezTo>
                  <a:pt x="528090" y="117243"/>
                  <a:pt x="404626" y="188404"/>
                  <a:pt x="306871" y="288464"/>
                </a:cubicBezTo>
                <a:cubicBezTo>
                  <a:pt x="206840" y="388810"/>
                  <a:pt x="134821" y="513597"/>
                  <a:pt x="97988" y="650414"/>
                </a:cubicBezTo>
                <a:lnTo>
                  <a:pt x="91416" y="676322"/>
                </a:lnTo>
                <a:lnTo>
                  <a:pt x="88082" y="689372"/>
                </a:lnTo>
                <a:cubicBezTo>
                  <a:pt x="87225" y="693658"/>
                  <a:pt x="86558" y="698135"/>
                  <a:pt x="85701" y="702516"/>
                </a:cubicBezTo>
                <a:cubicBezTo>
                  <a:pt x="82748" y="720233"/>
                  <a:pt x="79415" y="737759"/>
                  <a:pt x="77033" y="755475"/>
                </a:cubicBezTo>
                <a:lnTo>
                  <a:pt x="72366" y="809196"/>
                </a:lnTo>
                <a:cubicBezTo>
                  <a:pt x="71318" y="827198"/>
                  <a:pt x="72366" y="845296"/>
                  <a:pt x="71890" y="863298"/>
                </a:cubicBezTo>
                <a:cubicBezTo>
                  <a:pt x="73814" y="932507"/>
                  <a:pt x="84043" y="1001230"/>
                  <a:pt x="102370" y="1067990"/>
                </a:cubicBezTo>
                <a:cubicBezTo>
                  <a:pt x="119286" y="1129989"/>
                  <a:pt x="140803" y="1190644"/>
                  <a:pt x="166759" y="1249442"/>
                </a:cubicBezTo>
                <a:cubicBezTo>
                  <a:pt x="191238" y="1306020"/>
                  <a:pt x="217527" y="1359074"/>
                  <a:pt x="242959" y="1409652"/>
                </a:cubicBezTo>
                <a:cubicBezTo>
                  <a:pt x="268390" y="1460230"/>
                  <a:pt x="294013" y="1508331"/>
                  <a:pt x="317158" y="1554528"/>
                </a:cubicBezTo>
                <a:cubicBezTo>
                  <a:pt x="340304" y="1600724"/>
                  <a:pt x="360211" y="1644253"/>
                  <a:pt x="377452" y="1687878"/>
                </a:cubicBezTo>
                <a:cubicBezTo>
                  <a:pt x="393997" y="1728711"/>
                  <a:pt x="408056" y="1770507"/>
                  <a:pt x="419552" y="1813036"/>
                </a:cubicBezTo>
                <a:cubicBezTo>
                  <a:pt x="429535" y="1850498"/>
                  <a:pt x="436316" y="1888731"/>
                  <a:pt x="439840" y="1927336"/>
                </a:cubicBezTo>
                <a:cubicBezTo>
                  <a:pt x="439840" y="1936194"/>
                  <a:pt x="441650" y="1945147"/>
                  <a:pt x="441555" y="1953720"/>
                </a:cubicBezTo>
                <a:cubicBezTo>
                  <a:pt x="441459" y="1962293"/>
                  <a:pt x="441555" y="1970865"/>
                  <a:pt x="441555" y="1979247"/>
                </a:cubicBezTo>
                <a:cubicBezTo>
                  <a:pt x="441555" y="1987629"/>
                  <a:pt x="440603" y="1995535"/>
                  <a:pt x="440316" y="2003536"/>
                </a:cubicBezTo>
                <a:cubicBezTo>
                  <a:pt x="440021" y="2011356"/>
                  <a:pt x="439221" y="2019148"/>
                  <a:pt x="437935" y="2026872"/>
                </a:cubicBezTo>
                <a:cubicBezTo>
                  <a:pt x="436697" y="2034397"/>
                  <a:pt x="436507" y="2042112"/>
                  <a:pt x="434602" y="2049161"/>
                </a:cubicBezTo>
                <a:cubicBezTo>
                  <a:pt x="432697" y="2056209"/>
                  <a:pt x="431554" y="2063448"/>
                  <a:pt x="430125" y="2070401"/>
                </a:cubicBezTo>
                <a:cubicBezTo>
                  <a:pt x="428696" y="2077354"/>
                  <a:pt x="426029" y="2083831"/>
                  <a:pt x="424315" y="2090404"/>
                </a:cubicBezTo>
                <a:cubicBezTo>
                  <a:pt x="422581" y="2096881"/>
                  <a:pt x="420447" y="2103244"/>
                  <a:pt x="417933" y="2109454"/>
                </a:cubicBezTo>
                <a:cubicBezTo>
                  <a:pt x="399283" y="2156336"/>
                  <a:pt x="374499" y="2200542"/>
                  <a:pt x="344210" y="2240899"/>
                </a:cubicBezTo>
                <a:cubicBezTo>
                  <a:pt x="317063" y="2278237"/>
                  <a:pt x="292203" y="2308717"/>
                  <a:pt x="275249" y="2329958"/>
                </a:cubicBezTo>
                <a:lnTo>
                  <a:pt x="248578" y="2363010"/>
                </a:lnTo>
                <a:cubicBezTo>
                  <a:pt x="278487" y="2317480"/>
                  <a:pt x="306966" y="2274617"/>
                  <a:pt x="330112" y="2233565"/>
                </a:cubicBezTo>
                <a:cubicBezTo>
                  <a:pt x="351791" y="2197027"/>
                  <a:pt x="368907" y="2157965"/>
                  <a:pt x="381071" y="2117264"/>
                </a:cubicBezTo>
                <a:cubicBezTo>
                  <a:pt x="386129" y="2105720"/>
                  <a:pt x="390577" y="2093928"/>
                  <a:pt x="394406" y="2081927"/>
                </a:cubicBezTo>
                <a:cubicBezTo>
                  <a:pt x="396121" y="2075926"/>
                  <a:pt x="398502" y="2070116"/>
                  <a:pt x="399931" y="2064020"/>
                </a:cubicBezTo>
                <a:lnTo>
                  <a:pt x="404122" y="2045541"/>
                </a:lnTo>
                <a:cubicBezTo>
                  <a:pt x="405598" y="2039264"/>
                  <a:pt x="406684" y="2032901"/>
                  <a:pt x="407360" y="2026491"/>
                </a:cubicBezTo>
                <a:cubicBezTo>
                  <a:pt x="408122" y="2020014"/>
                  <a:pt x="409551" y="2013728"/>
                  <a:pt x="410027" y="2007441"/>
                </a:cubicBezTo>
                <a:cubicBezTo>
                  <a:pt x="410599" y="1994106"/>
                  <a:pt x="412408" y="1981057"/>
                  <a:pt x="411741" y="1967150"/>
                </a:cubicBezTo>
                <a:cubicBezTo>
                  <a:pt x="411789" y="1938661"/>
                  <a:pt x="409522" y="1910219"/>
                  <a:pt x="404979" y="1882092"/>
                </a:cubicBezTo>
                <a:cubicBezTo>
                  <a:pt x="402121" y="1867328"/>
                  <a:pt x="400026" y="1852660"/>
                  <a:pt x="396216" y="1837706"/>
                </a:cubicBezTo>
                <a:cubicBezTo>
                  <a:pt x="394406" y="1830181"/>
                  <a:pt x="392882" y="1822751"/>
                  <a:pt x="390882" y="1815227"/>
                </a:cubicBezTo>
                <a:lnTo>
                  <a:pt x="384595" y="1792557"/>
                </a:lnTo>
                <a:cubicBezTo>
                  <a:pt x="365841" y="1729378"/>
                  <a:pt x="342276" y="1667732"/>
                  <a:pt x="314110" y="1608153"/>
                </a:cubicBezTo>
                <a:cubicBezTo>
                  <a:pt x="306776" y="1592628"/>
                  <a:pt x="299537" y="1577387"/>
                  <a:pt x="291727" y="1561385"/>
                </a:cubicBezTo>
                <a:lnTo>
                  <a:pt x="267628" y="1513094"/>
                </a:lnTo>
                <a:lnTo>
                  <a:pt x="217527" y="1413557"/>
                </a:lnTo>
                <a:cubicBezTo>
                  <a:pt x="181779" y="1343034"/>
                  <a:pt x="149699" y="1270701"/>
                  <a:pt x="121420" y="1196864"/>
                </a:cubicBezTo>
                <a:cubicBezTo>
                  <a:pt x="106656" y="1158764"/>
                  <a:pt x="94178" y="1117997"/>
                  <a:pt x="82748" y="1076849"/>
                </a:cubicBezTo>
                <a:lnTo>
                  <a:pt x="75128" y="1045321"/>
                </a:lnTo>
                <a:lnTo>
                  <a:pt x="71413" y="1029509"/>
                </a:lnTo>
                <a:lnTo>
                  <a:pt x="68365" y="1013412"/>
                </a:lnTo>
                <a:lnTo>
                  <a:pt x="62460" y="981027"/>
                </a:lnTo>
                <a:lnTo>
                  <a:pt x="58078" y="947975"/>
                </a:lnTo>
                <a:lnTo>
                  <a:pt x="55983" y="931402"/>
                </a:lnTo>
                <a:lnTo>
                  <a:pt x="54745" y="914638"/>
                </a:lnTo>
                <a:lnTo>
                  <a:pt x="52459" y="881015"/>
                </a:lnTo>
                <a:cubicBezTo>
                  <a:pt x="52459" y="858059"/>
                  <a:pt x="52459" y="834914"/>
                  <a:pt x="53030" y="811958"/>
                </a:cubicBezTo>
                <a:cubicBezTo>
                  <a:pt x="55221" y="789194"/>
                  <a:pt x="56650" y="766334"/>
                  <a:pt x="59888" y="743759"/>
                </a:cubicBezTo>
                <a:lnTo>
                  <a:pt x="65793" y="710136"/>
                </a:lnTo>
                <a:cubicBezTo>
                  <a:pt x="67985" y="698992"/>
                  <a:pt x="69413" y="687657"/>
                  <a:pt x="72652" y="676799"/>
                </a:cubicBezTo>
                <a:cubicBezTo>
                  <a:pt x="93425" y="589426"/>
                  <a:pt x="128268" y="506006"/>
                  <a:pt x="175808" y="429815"/>
                </a:cubicBezTo>
                <a:cubicBezTo>
                  <a:pt x="222861" y="354044"/>
                  <a:pt x="281668" y="286236"/>
                  <a:pt x="350020" y="228933"/>
                </a:cubicBezTo>
                <a:cubicBezTo>
                  <a:pt x="419533" y="170840"/>
                  <a:pt x="498667" y="125349"/>
                  <a:pt x="583858" y="94535"/>
                </a:cubicBezTo>
                <a:cubicBezTo>
                  <a:pt x="670993" y="62646"/>
                  <a:pt x="763719" y="48834"/>
                  <a:pt x="856368" y="53959"/>
                </a:cubicBezTo>
                <a:close/>
                <a:moveTo>
                  <a:pt x="773787" y="1571"/>
                </a:moveTo>
                <a:cubicBezTo>
                  <a:pt x="857513" y="-4229"/>
                  <a:pt x="941580" y="6058"/>
                  <a:pt x="1021437" y="31861"/>
                </a:cubicBezTo>
                <a:cubicBezTo>
                  <a:pt x="1063176" y="46053"/>
                  <a:pt x="1103152" y="64980"/>
                  <a:pt x="1140595" y="88249"/>
                </a:cubicBezTo>
                <a:cubicBezTo>
                  <a:pt x="1176952" y="110966"/>
                  <a:pt x="1210823" y="137427"/>
                  <a:pt x="1241655" y="167211"/>
                </a:cubicBezTo>
                <a:cubicBezTo>
                  <a:pt x="1294967" y="219818"/>
                  <a:pt x="1341325" y="279035"/>
                  <a:pt x="1379578" y="343424"/>
                </a:cubicBezTo>
                <a:cubicBezTo>
                  <a:pt x="1414915" y="400574"/>
                  <a:pt x="1443490" y="455343"/>
                  <a:pt x="1470827" y="503920"/>
                </a:cubicBezTo>
                <a:cubicBezTo>
                  <a:pt x="1494402" y="547583"/>
                  <a:pt x="1521109" y="589474"/>
                  <a:pt x="1550742" y="629269"/>
                </a:cubicBezTo>
                <a:cubicBezTo>
                  <a:pt x="1524177" y="595684"/>
                  <a:pt x="1500412" y="559975"/>
                  <a:pt x="1479685" y="522494"/>
                </a:cubicBezTo>
                <a:cubicBezTo>
                  <a:pt x="1458540" y="486870"/>
                  <a:pt x="1433870" y="440865"/>
                  <a:pt x="1400247" y="383810"/>
                </a:cubicBezTo>
                <a:cubicBezTo>
                  <a:pt x="1383292" y="355235"/>
                  <a:pt x="1364147" y="324183"/>
                  <a:pt x="1340620" y="290846"/>
                </a:cubicBezTo>
                <a:cubicBezTo>
                  <a:pt x="1314789" y="253603"/>
                  <a:pt x="1285928" y="218561"/>
                  <a:pt x="1254324" y="186071"/>
                </a:cubicBezTo>
                <a:cubicBezTo>
                  <a:pt x="1216215" y="147323"/>
                  <a:pt x="1173181" y="113757"/>
                  <a:pt x="1126308" y="86249"/>
                </a:cubicBezTo>
                <a:cubicBezTo>
                  <a:pt x="1074673" y="56569"/>
                  <a:pt x="1018723" y="35138"/>
                  <a:pt x="960478" y="22717"/>
                </a:cubicBezTo>
                <a:cubicBezTo>
                  <a:pt x="902709" y="10363"/>
                  <a:pt x="843530" y="5877"/>
                  <a:pt x="784551" y="9382"/>
                </a:cubicBezTo>
                <a:cubicBezTo>
                  <a:pt x="725858" y="12802"/>
                  <a:pt x="667774" y="23098"/>
                  <a:pt x="611482" y="40053"/>
                </a:cubicBezTo>
                <a:cubicBezTo>
                  <a:pt x="582907" y="48339"/>
                  <a:pt x="555760" y="59769"/>
                  <a:pt x="527947" y="70818"/>
                </a:cubicBezTo>
                <a:cubicBezTo>
                  <a:pt x="520975" y="73600"/>
                  <a:pt x="514174" y="76781"/>
                  <a:pt x="507564" y="80343"/>
                </a:cubicBezTo>
                <a:lnTo>
                  <a:pt x="487561" y="89868"/>
                </a:lnTo>
                <a:cubicBezTo>
                  <a:pt x="474321" y="96726"/>
                  <a:pt x="460415" y="102727"/>
                  <a:pt x="447938" y="110823"/>
                </a:cubicBezTo>
                <a:lnTo>
                  <a:pt x="409838" y="134064"/>
                </a:lnTo>
                <a:lnTo>
                  <a:pt x="400313" y="140065"/>
                </a:lnTo>
                <a:lnTo>
                  <a:pt x="390788" y="146542"/>
                </a:lnTo>
                <a:lnTo>
                  <a:pt x="372594" y="159687"/>
                </a:lnTo>
                <a:cubicBezTo>
                  <a:pt x="348267" y="177136"/>
                  <a:pt x="324922" y="195929"/>
                  <a:pt x="302681" y="215979"/>
                </a:cubicBezTo>
                <a:cubicBezTo>
                  <a:pt x="258237" y="256165"/>
                  <a:pt x="218080" y="300857"/>
                  <a:pt x="182857" y="349329"/>
                </a:cubicBezTo>
                <a:cubicBezTo>
                  <a:pt x="165016" y="373523"/>
                  <a:pt x="148424" y="398602"/>
                  <a:pt x="133136" y="424482"/>
                </a:cubicBezTo>
                <a:cubicBezTo>
                  <a:pt x="125421" y="437245"/>
                  <a:pt x="118848" y="450866"/>
                  <a:pt x="111705" y="464106"/>
                </a:cubicBezTo>
                <a:cubicBezTo>
                  <a:pt x="104561" y="477345"/>
                  <a:pt x="97512" y="490776"/>
                  <a:pt x="91798" y="504777"/>
                </a:cubicBezTo>
                <a:lnTo>
                  <a:pt x="73795" y="546783"/>
                </a:lnTo>
                <a:cubicBezTo>
                  <a:pt x="68271" y="560879"/>
                  <a:pt x="63699" y="575358"/>
                  <a:pt x="58650" y="589645"/>
                </a:cubicBezTo>
                <a:lnTo>
                  <a:pt x="51412" y="611171"/>
                </a:lnTo>
                <a:cubicBezTo>
                  <a:pt x="49125" y="618411"/>
                  <a:pt x="47411" y="625840"/>
                  <a:pt x="45411" y="633174"/>
                </a:cubicBezTo>
                <a:lnTo>
                  <a:pt x="34266" y="677370"/>
                </a:lnTo>
                <a:cubicBezTo>
                  <a:pt x="31314" y="692325"/>
                  <a:pt x="28838" y="707469"/>
                  <a:pt x="26266" y="722424"/>
                </a:cubicBezTo>
                <a:lnTo>
                  <a:pt x="22551" y="744998"/>
                </a:lnTo>
                <a:lnTo>
                  <a:pt x="20455" y="767858"/>
                </a:lnTo>
                <a:cubicBezTo>
                  <a:pt x="19122" y="783098"/>
                  <a:pt x="17884" y="798338"/>
                  <a:pt x="16645" y="813578"/>
                </a:cubicBezTo>
                <a:lnTo>
                  <a:pt x="16645" y="859584"/>
                </a:lnTo>
                <a:lnTo>
                  <a:pt x="16645" y="882539"/>
                </a:lnTo>
                <a:lnTo>
                  <a:pt x="18264" y="904637"/>
                </a:lnTo>
                <a:cubicBezTo>
                  <a:pt x="19503" y="919305"/>
                  <a:pt x="20169" y="934164"/>
                  <a:pt x="22455" y="948452"/>
                </a:cubicBezTo>
                <a:cubicBezTo>
                  <a:pt x="24741" y="962739"/>
                  <a:pt x="26170" y="977027"/>
                  <a:pt x="28551" y="991314"/>
                </a:cubicBezTo>
                <a:cubicBezTo>
                  <a:pt x="30933" y="1005602"/>
                  <a:pt x="33981" y="1019127"/>
                  <a:pt x="36647" y="1033034"/>
                </a:cubicBezTo>
                <a:cubicBezTo>
                  <a:pt x="48364" y="1085402"/>
                  <a:pt x="63518" y="1136952"/>
                  <a:pt x="81987" y="1187339"/>
                </a:cubicBezTo>
                <a:cubicBezTo>
                  <a:pt x="115429" y="1274093"/>
                  <a:pt x="154043" y="1358760"/>
                  <a:pt x="197620" y="1440894"/>
                </a:cubicBezTo>
                <a:cubicBezTo>
                  <a:pt x="235720" y="1515094"/>
                  <a:pt x="270963" y="1581674"/>
                  <a:pt x="297157" y="1639015"/>
                </a:cubicBezTo>
                <a:cubicBezTo>
                  <a:pt x="351639" y="1755600"/>
                  <a:pt x="376500" y="1849803"/>
                  <a:pt x="383358" y="1910763"/>
                </a:cubicBezTo>
                <a:cubicBezTo>
                  <a:pt x="383358" y="1914668"/>
                  <a:pt x="384501" y="1918382"/>
                  <a:pt x="384881" y="1922002"/>
                </a:cubicBezTo>
                <a:lnTo>
                  <a:pt x="385548" y="1932289"/>
                </a:lnTo>
                <a:cubicBezTo>
                  <a:pt x="386120" y="1938957"/>
                  <a:pt x="386596" y="1945243"/>
                  <a:pt x="387073" y="1951339"/>
                </a:cubicBezTo>
                <a:cubicBezTo>
                  <a:pt x="387073" y="1962579"/>
                  <a:pt x="387073" y="1972104"/>
                  <a:pt x="387073" y="1979914"/>
                </a:cubicBezTo>
                <a:cubicBezTo>
                  <a:pt x="386215" y="1994868"/>
                  <a:pt x="385739" y="2002774"/>
                  <a:pt x="385739" y="2002774"/>
                </a:cubicBezTo>
                <a:cubicBezTo>
                  <a:pt x="379977" y="1940309"/>
                  <a:pt x="364117" y="1879187"/>
                  <a:pt x="338781" y="1821799"/>
                </a:cubicBezTo>
                <a:cubicBezTo>
                  <a:pt x="325579" y="1774041"/>
                  <a:pt x="309158" y="1727225"/>
                  <a:pt x="289631" y="1681686"/>
                </a:cubicBezTo>
                <a:cubicBezTo>
                  <a:pt x="284679" y="1669780"/>
                  <a:pt x="279535" y="1657779"/>
                  <a:pt x="273916" y="1645682"/>
                </a:cubicBezTo>
                <a:cubicBezTo>
                  <a:pt x="268296" y="1633585"/>
                  <a:pt x="262962" y="1621679"/>
                  <a:pt x="257056" y="1609487"/>
                </a:cubicBezTo>
                <a:lnTo>
                  <a:pt x="248389" y="1591294"/>
                </a:lnTo>
                <a:lnTo>
                  <a:pt x="238864" y="1572244"/>
                </a:lnTo>
                <a:lnTo>
                  <a:pt x="219814" y="1534144"/>
                </a:lnTo>
                <a:cubicBezTo>
                  <a:pt x="167807" y="1430322"/>
                  <a:pt x="108276" y="1318403"/>
                  <a:pt x="61889" y="1188101"/>
                </a:cubicBezTo>
                <a:cubicBezTo>
                  <a:pt x="37496" y="1120140"/>
                  <a:pt x="19789" y="1049950"/>
                  <a:pt x="9025" y="978551"/>
                </a:cubicBezTo>
                <a:cubicBezTo>
                  <a:pt x="6739" y="959501"/>
                  <a:pt x="3691" y="941403"/>
                  <a:pt x="2644" y="922163"/>
                </a:cubicBezTo>
                <a:cubicBezTo>
                  <a:pt x="1596" y="902922"/>
                  <a:pt x="-404" y="884063"/>
                  <a:pt x="72" y="864346"/>
                </a:cubicBezTo>
                <a:lnTo>
                  <a:pt x="72" y="833961"/>
                </a:lnTo>
                <a:cubicBezTo>
                  <a:pt x="72" y="824436"/>
                  <a:pt x="72" y="814149"/>
                  <a:pt x="1024" y="804434"/>
                </a:cubicBezTo>
                <a:cubicBezTo>
                  <a:pt x="2615" y="784879"/>
                  <a:pt x="4424" y="765410"/>
                  <a:pt x="6453" y="746046"/>
                </a:cubicBezTo>
                <a:cubicBezTo>
                  <a:pt x="17112" y="669712"/>
                  <a:pt x="37800" y="595122"/>
                  <a:pt x="67985" y="524208"/>
                </a:cubicBezTo>
                <a:lnTo>
                  <a:pt x="79415" y="498110"/>
                </a:lnTo>
                <a:cubicBezTo>
                  <a:pt x="83225" y="489347"/>
                  <a:pt x="87225" y="480679"/>
                  <a:pt x="91798" y="472392"/>
                </a:cubicBezTo>
                <a:cubicBezTo>
                  <a:pt x="100656" y="455724"/>
                  <a:pt x="109514" y="438864"/>
                  <a:pt x="118753" y="422386"/>
                </a:cubicBezTo>
                <a:lnTo>
                  <a:pt x="149138" y="374761"/>
                </a:lnTo>
                <a:cubicBezTo>
                  <a:pt x="159425" y="358950"/>
                  <a:pt x="171331" y="344186"/>
                  <a:pt x="182475" y="328946"/>
                </a:cubicBezTo>
                <a:cubicBezTo>
                  <a:pt x="228948" y="268491"/>
                  <a:pt x="282878" y="214151"/>
                  <a:pt x="342972" y="167211"/>
                </a:cubicBezTo>
                <a:cubicBezTo>
                  <a:pt x="404341" y="120053"/>
                  <a:pt x="472064" y="81801"/>
                  <a:pt x="544140" y="53578"/>
                </a:cubicBezTo>
                <a:cubicBezTo>
                  <a:pt x="580459" y="38900"/>
                  <a:pt x="617920" y="27241"/>
                  <a:pt x="656154" y="18717"/>
                </a:cubicBezTo>
                <a:cubicBezTo>
                  <a:pt x="694845" y="9858"/>
                  <a:pt x="734182" y="4124"/>
                  <a:pt x="773787" y="1571"/>
                </a:cubicBezTo>
                <a:close/>
              </a:path>
            </a:pathLst>
          </a:custGeom>
          <a:gradFill>
            <a:gsLst>
              <a:gs pos="0">
                <a:srgbClr val="C65BC4">
                  <a:alpha val="0"/>
                </a:srgbClr>
              </a:gs>
              <a:gs pos="100000">
                <a:srgbClr val="C65BC4">
                  <a:alpha val="80000"/>
                </a:srgbClr>
              </a:gs>
            </a:gsLst>
            <a:lin ang="1080000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817">
            <a:extLst>
              <a:ext uri="{FF2B5EF4-FFF2-40B4-BE49-F238E27FC236}">
                <a16:creationId xmlns:a16="http://schemas.microsoft.com/office/drawing/2014/main" id="{1E177237-3CDD-8E31-0153-D54112C9FDE5}"/>
              </a:ext>
            </a:extLst>
          </p:cNvPr>
          <p:cNvSpPr/>
          <p:nvPr/>
        </p:nvSpPr>
        <p:spPr>
          <a:xfrm flipH="1" flipV="1">
            <a:off x="6595665" y="5775367"/>
            <a:ext cx="5596335" cy="1082633"/>
          </a:xfrm>
          <a:custGeom>
            <a:avLst/>
            <a:gdLst>
              <a:gd name="connsiteX0" fmla="*/ 4655049 w 5596335"/>
              <a:gd name="connsiteY0" fmla="*/ 2369147 h 2369147"/>
              <a:gd name="connsiteX1" fmla="*/ 0 w 5596335"/>
              <a:gd name="connsiteY1" fmla="*/ 2369147 h 2369147"/>
              <a:gd name="connsiteX2" fmla="*/ 0 w 5596335"/>
              <a:gd name="connsiteY2" fmla="*/ 0 h 2369147"/>
              <a:gd name="connsiteX3" fmla="*/ 5596335 w 5596335"/>
              <a:gd name="connsiteY3" fmla="*/ 0 h 2369147"/>
            </a:gdLst>
            <a:ahLst/>
            <a:cxnLst>
              <a:cxn ang="0">
                <a:pos x="connsiteX0" y="connsiteY0"/>
              </a:cxn>
              <a:cxn ang="0">
                <a:pos x="connsiteX1" y="connsiteY1"/>
              </a:cxn>
              <a:cxn ang="0">
                <a:pos x="connsiteX2" y="connsiteY2"/>
              </a:cxn>
              <a:cxn ang="0">
                <a:pos x="connsiteX3" y="connsiteY3"/>
              </a:cxn>
            </a:cxnLst>
            <a:rect l="l" t="t" r="r" b="b"/>
            <a:pathLst>
              <a:path w="5596335" h="2369147">
                <a:moveTo>
                  <a:pt x="4655049" y="2369147"/>
                </a:moveTo>
                <a:lnTo>
                  <a:pt x="0" y="2369147"/>
                </a:lnTo>
                <a:lnTo>
                  <a:pt x="0" y="0"/>
                </a:lnTo>
                <a:lnTo>
                  <a:pt x="5596335" y="0"/>
                </a:lnTo>
                <a:close/>
              </a:path>
            </a:pathLst>
          </a:custGeom>
          <a:gradFill flip="none" rotWithShape="1">
            <a:gsLst>
              <a:gs pos="100000">
                <a:srgbClr val="4668C7">
                  <a:alpha val="0"/>
                </a:srgbClr>
              </a:gs>
              <a:gs pos="0">
                <a:srgbClr val="4668C7">
                  <a:alpha val="70000"/>
                </a:srgbClr>
              </a:gs>
            </a:gsLst>
            <a:lin ang="10800000" scaled="1"/>
            <a:tileRect/>
          </a:gra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1223FE4C-F204-229A-BAFD-0F5ECFC771FA}"/>
              </a:ext>
            </a:extLst>
          </p:cNvPr>
          <p:cNvCxnSpPr>
            <a:cxnSpLocks/>
          </p:cNvCxnSpPr>
          <p:nvPr/>
        </p:nvCxnSpPr>
        <p:spPr>
          <a:xfrm>
            <a:off x="-53312" y="5197292"/>
            <a:ext cx="3967163" cy="0"/>
          </a:xfrm>
          <a:prstGeom prst="line">
            <a:avLst/>
          </a:prstGeom>
          <a:ln w="12700">
            <a:solidFill>
              <a:srgbClr val="C65BC4">
                <a:alpha val="85000"/>
              </a:srgbClr>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CCF572A-3278-A505-ABD5-0943567EEDE6}"/>
              </a:ext>
            </a:extLst>
          </p:cNvPr>
          <p:cNvCxnSpPr>
            <a:cxnSpLocks/>
          </p:cNvCxnSpPr>
          <p:nvPr/>
        </p:nvCxnSpPr>
        <p:spPr>
          <a:xfrm>
            <a:off x="-53312" y="5582300"/>
            <a:ext cx="2507754" cy="0"/>
          </a:xfrm>
          <a:prstGeom prst="line">
            <a:avLst/>
          </a:prstGeom>
          <a:ln w="12700">
            <a:solidFill>
              <a:srgbClr val="C65BC4">
                <a:alpha val="85000"/>
              </a:srgbClr>
            </a:solidFill>
          </a:ln>
          <a:effectLst/>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6DEA7C2-108A-2B46-CBDA-9255057FBD70}"/>
              </a:ext>
            </a:extLst>
          </p:cNvPr>
          <p:cNvSpPr/>
          <p:nvPr/>
        </p:nvSpPr>
        <p:spPr>
          <a:xfrm>
            <a:off x="781363" y="6125326"/>
            <a:ext cx="204076" cy="204076"/>
          </a:xfrm>
          <a:prstGeom prst="ellipse">
            <a:avLst/>
          </a:prstGeom>
          <a:gradFill>
            <a:gsLst>
              <a:gs pos="0">
                <a:srgbClr val="C65BC4">
                  <a:alpha val="75000"/>
                </a:srgbClr>
              </a:gs>
              <a:gs pos="100000">
                <a:srgbClr val="C65BC4">
                  <a:alpha val="20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027ED205-528F-AB2E-94B9-1E40BB6C6C28}"/>
              </a:ext>
            </a:extLst>
          </p:cNvPr>
          <p:cNvSpPr/>
          <p:nvPr/>
        </p:nvSpPr>
        <p:spPr>
          <a:xfrm>
            <a:off x="10409442" y="394375"/>
            <a:ext cx="376584" cy="376584"/>
          </a:xfrm>
          <a:prstGeom prst="ellipse">
            <a:avLst/>
          </a:prstGeom>
          <a:gradFill>
            <a:gsLst>
              <a:gs pos="0">
                <a:srgbClr val="C65BC4">
                  <a:alpha val="75000"/>
                </a:srgbClr>
              </a:gs>
              <a:gs pos="100000">
                <a:srgbClr val="C65BC4">
                  <a:alpha val="20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22FCD63-EE05-262E-48A9-C65C7280DC98}"/>
              </a:ext>
            </a:extLst>
          </p:cNvPr>
          <p:cNvSpPr/>
          <p:nvPr/>
        </p:nvSpPr>
        <p:spPr>
          <a:xfrm>
            <a:off x="-4128" y="2494609"/>
            <a:ext cx="12192000" cy="1004836"/>
          </a:xfrm>
          <a:prstGeom prst="rect">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ABD6658-C3F2-A194-5656-6F7F7381227D}"/>
              </a:ext>
            </a:extLst>
          </p:cNvPr>
          <p:cNvSpPr/>
          <p:nvPr/>
        </p:nvSpPr>
        <p:spPr>
          <a:xfrm>
            <a:off x="11676062" y="6308726"/>
            <a:ext cx="515938" cy="365125"/>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le 1023">
            <a:extLst>
              <a:ext uri="{FF2B5EF4-FFF2-40B4-BE49-F238E27FC236}">
                <a16:creationId xmlns:a16="http://schemas.microsoft.com/office/drawing/2014/main" id="{F0AA2056-63C8-01FF-B993-A6CF44A5ED25}"/>
              </a:ext>
            </a:extLst>
          </p:cNvPr>
          <p:cNvSpPr txBox="1">
            <a:spLocks/>
          </p:cNvSpPr>
          <p:nvPr/>
        </p:nvSpPr>
        <p:spPr>
          <a:xfrm>
            <a:off x="515938" y="549276"/>
            <a:ext cx="10837862" cy="1059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Segoe UI" panose="020B0502040204020203" pitchFamily="34" charset="0"/>
                <a:ea typeface="Segoe UI Black" panose="020B0A02040204020203" pitchFamily="34" charset="0"/>
                <a:cs typeface="Segoe UI" panose="020B0502040204020203" pitchFamily="34" charset="0"/>
              </a:rPr>
              <a:t>Objectives</a:t>
            </a:r>
            <a:endParaRPr kumimoji="0" lang="en-US" sz="44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6" name="Slide Number Placeholder 1">
            <a:extLst>
              <a:ext uri="{FF2B5EF4-FFF2-40B4-BE49-F238E27FC236}">
                <a16:creationId xmlns:a16="http://schemas.microsoft.com/office/drawing/2014/main" id="{03BA4D7C-B37A-BF70-3014-3747BC51BA75}"/>
              </a:ext>
            </a:extLst>
          </p:cNvPr>
          <p:cNvSpPr>
            <a:spLocks noGrp="1"/>
          </p:cNvSpPr>
          <p:nvPr>
            <p:ph type="sldNum" sz="quarter" idx="12"/>
          </p:nvPr>
        </p:nvSpPr>
        <p:spPr>
          <a:xfrm>
            <a:off x="9374527" y="63100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9442E-9437-4062-8DAD-965F8584E449}" type="slidenum">
              <a:rPr kumimoji="0" lang="en-US" sz="1200" b="1" i="0" u="none" strike="noStrike" kern="1200" cap="none" spc="0" normalizeH="0" baseline="0" noProof="0" smtClean="0">
                <a:ln>
                  <a:noFill/>
                </a:ln>
                <a:solidFill>
                  <a:srgbClr val="DFEEEA"/>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dirty="0">
              <a:ln>
                <a:noFill/>
              </a:ln>
              <a:solidFill>
                <a:srgbClr val="DFEEEA"/>
              </a:solidFill>
              <a:effectLst/>
              <a:uLnTx/>
              <a:uFillTx/>
              <a:latin typeface="Segoe UI" panose="020B0502040204020203" pitchFamily="34" charset="0"/>
              <a:ea typeface="+mn-ea"/>
              <a:cs typeface="Segoe UI" panose="020B0502040204020203" pitchFamily="34" charset="0"/>
            </a:endParaRPr>
          </a:p>
        </p:txBody>
      </p:sp>
      <p:sp>
        <p:nvSpPr>
          <p:cNvPr id="17" name="Trapezoid 16">
            <a:extLst>
              <a:ext uri="{FF2B5EF4-FFF2-40B4-BE49-F238E27FC236}">
                <a16:creationId xmlns:a16="http://schemas.microsoft.com/office/drawing/2014/main" id="{A69322F2-3DC1-CD3A-2808-EA193A848A15}"/>
              </a:ext>
            </a:extLst>
          </p:cNvPr>
          <p:cNvSpPr/>
          <p:nvPr/>
        </p:nvSpPr>
        <p:spPr>
          <a:xfrm rot="16200000">
            <a:off x="-201342" y="2954588"/>
            <a:ext cx="3899511" cy="2110157"/>
          </a:xfrm>
          <a:prstGeom prst="trapezoi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rapezoid 17">
            <a:extLst>
              <a:ext uri="{FF2B5EF4-FFF2-40B4-BE49-F238E27FC236}">
                <a16:creationId xmlns:a16="http://schemas.microsoft.com/office/drawing/2014/main" id="{8885761D-EA67-E22B-06E9-81795CE24092}"/>
              </a:ext>
            </a:extLst>
          </p:cNvPr>
          <p:cNvSpPr/>
          <p:nvPr/>
        </p:nvSpPr>
        <p:spPr>
          <a:xfrm rot="16200000">
            <a:off x="2692388" y="2954588"/>
            <a:ext cx="3899511" cy="2110157"/>
          </a:xfrm>
          <a:prstGeom prst="trapezoi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rapezoid 18">
            <a:extLst>
              <a:ext uri="{FF2B5EF4-FFF2-40B4-BE49-F238E27FC236}">
                <a16:creationId xmlns:a16="http://schemas.microsoft.com/office/drawing/2014/main" id="{245AD487-4A30-424D-0679-58A9FB9F491C}"/>
              </a:ext>
            </a:extLst>
          </p:cNvPr>
          <p:cNvSpPr/>
          <p:nvPr/>
        </p:nvSpPr>
        <p:spPr>
          <a:xfrm rot="16200000">
            <a:off x="5568487" y="2954589"/>
            <a:ext cx="3899511" cy="2110157"/>
          </a:xfrm>
          <a:prstGeom prst="trapezoi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rapezoid 19">
            <a:extLst>
              <a:ext uri="{FF2B5EF4-FFF2-40B4-BE49-F238E27FC236}">
                <a16:creationId xmlns:a16="http://schemas.microsoft.com/office/drawing/2014/main" id="{C6DA05CD-7CF4-6E00-1C2D-A8CF9A371502}"/>
              </a:ext>
            </a:extLst>
          </p:cNvPr>
          <p:cNvSpPr/>
          <p:nvPr/>
        </p:nvSpPr>
        <p:spPr>
          <a:xfrm rot="16200000">
            <a:off x="8462217" y="2954588"/>
            <a:ext cx="3899511" cy="2110157"/>
          </a:xfrm>
          <a:prstGeom prst="trapezoi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rapezoid 20">
            <a:extLst>
              <a:ext uri="{FF2B5EF4-FFF2-40B4-BE49-F238E27FC236}">
                <a16:creationId xmlns:a16="http://schemas.microsoft.com/office/drawing/2014/main" id="{E12E9F3F-39E5-A223-2DD2-17CE7D7900D2}"/>
              </a:ext>
            </a:extLst>
          </p:cNvPr>
          <p:cNvSpPr/>
          <p:nvPr/>
        </p:nvSpPr>
        <p:spPr>
          <a:xfrm rot="16200000">
            <a:off x="4122099" y="1160260"/>
            <a:ext cx="1004835" cy="2110158"/>
          </a:xfrm>
          <a:prstGeom prst="trapezoid">
            <a:avLst>
              <a:gd name="adj" fmla="val 22000"/>
            </a:avLst>
          </a:prstGeom>
          <a:solidFill>
            <a:srgbClr val="F5AE18"/>
          </a:solidFill>
          <a:ln>
            <a:noFill/>
          </a:ln>
          <a:effectLst>
            <a:outerShdw blurRad="508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rapezoid 21">
            <a:extLst>
              <a:ext uri="{FF2B5EF4-FFF2-40B4-BE49-F238E27FC236}">
                <a16:creationId xmlns:a16="http://schemas.microsoft.com/office/drawing/2014/main" id="{6D621957-5BE6-73EE-A4A4-D30F4CDAA955}"/>
              </a:ext>
            </a:extLst>
          </p:cNvPr>
          <p:cNvSpPr/>
          <p:nvPr/>
        </p:nvSpPr>
        <p:spPr>
          <a:xfrm rot="16200000">
            <a:off x="7015827" y="1160260"/>
            <a:ext cx="1004835" cy="2110158"/>
          </a:xfrm>
          <a:prstGeom prst="trapezoid">
            <a:avLst>
              <a:gd name="adj" fmla="val 22000"/>
            </a:avLst>
          </a:prstGeom>
          <a:solidFill>
            <a:srgbClr val="F5AE18"/>
          </a:solidFill>
          <a:ln>
            <a:noFill/>
          </a:ln>
          <a:effectLst>
            <a:outerShdw blurRad="508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rapezoid 22">
            <a:extLst>
              <a:ext uri="{FF2B5EF4-FFF2-40B4-BE49-F238E27FC236}">
                <a16:creationId xmlns:a16="http://schemas.microsoft.com/office/drawing/2014/main" id="{7E56E66A-69B4-FC15-C291-FF9535276578}"/>
              </a:ext>
            </a:extLst>
          </p:cNvPr>
          <p:cNvSpPr/>
          <p:nvPr/>
        </p:nvSpPr>
        <p:spPr>
          <a:xfrm rot="16200000">
            <a:off x="9909555" y="1160260"/>
            <a:ext cx="1004835" cy="2110158"/>
          </a:xfrm>
          <a:prstGeom prst="trapezoid">
            <a:avLst>
              <a:gd name="adj" fmla="val 22000"/>
            </a:avLst>
          </a:prstGeom>
          <a:solidFill>
            <a:srgbClr val="F5AE18"/>
          </a:solidFill>
          <a:ln>
            <a:noFill/>
          </a:ln>
          <a:effectLst>
            <a:outerShdw blurRad="508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rapezoid 23">
            <a:extLst>
              <a:ext uri="{FF2B5EF4-FFF2-40B4-BE49-F238E27FC236}">
                <a16:creationId xmlns:a16="http://schemas.microsoft.com/office/drawing/2014/main" id="{2B70E47D-546E-A28B-C465-DE337FD261C1}"/>
              </a:ext>
            </a:extLst>
          </p:cNvPr>
          <p:cNvSpPr/>
          <p:nvPr/>
        </p:nvSpPr>
        <p:spPr>
          <a:xfrm rot="16200000">
            <a:off x="1228366" y="1160260"/>
            <a:ext cx="1004835" cy="2110158"/>
          </a:xfrm>
          <a:prstGeom prst="trapezoid">
            <a:avLst>
              <a:gd name="adj" fmla="val 22000"/>
            </a:avLst>
          </a:prstGeom>
          <a:solidFill>
            <a:srgbClr val="F5AE18"/>
          </a:solidFill>
          <a:ln>
            <a:noFill/>
          </a:ln>
          <a:effectLst>
            <a:outerShdw blurRad="508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F3459F7-276B-1BE7-3185-1B383B4763A3}"/>
              </a:ext>
            </a:extLst>
          </p:cNvPr>
          <p:cNvSpPr txBox="1"/>
          <p:nvPr/>
        </p:nvSpPr>
        <p:spPr>
          <a:xfrm>
            <a:off x="787976" y="2889539"/>
            <a:ext cx="1736095" cy="439055"/>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92B60"/>
                </a:solidFill>
                <a:effectLst/>
                <a:uLnTx/>
                <a:uFillTx/>
                <a:latin typeface="Segoe UI" panose="020B0502040204020203" pitchFamily="34" charset="0"/>
                <a:ea typeface="+mn-ea"/>
                <a:cs typeface="Segoe UI" panose="020B0502040204020203" pitchFamily="34" charset="0"/>
              </a:rPr>
              <a:t>Data Collection</a:t>
            </a:r>
          </a:p>
        </p:txBody>
      </p:sp>
      <p:sp>
        <p:nvSpPr>
          <p:cNvPr id="26" name="TextBox 25">
            <a:extLst>
              <a:ext uri="{FF2B5EF4-FFF2-40B4-BE49-F238E27FC236}">
                <a16:creationId xmlns:a16="http://schemas.microsoft.com/office/drawing/2014/main" id="{2CC808AF-0C1D-16AF-839B-640886A275E1}"/>
              </a:ext>
            </a:extLst>
          </p:cNvPr>
          <p:cNvSpPr txBox="1"/>
          <p:nvPr/>
        </p:nvSpPr>
        <p:spPr>
          <a:xfrm>
            <a:off x="3756465" y="2889539"/>
            <a:ext cx="1736095" cy="439055"/>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92B60"/>
                </a:solidFill>
                <a:effectLst/>
                <a:uLnTx/>
                <a:uFillTx/>
                <a:latin typeface="Segoe UI" panose="020B0502040204020203" pitchFamily="34" charset="0"/>
                <a:ea typeface="+mn-ea"/>
                <a:cs typeface="Segoe UI" panose="020B0502040204020203" pitchFamily="34" charset="0"/>
              </a:rPr>
              <a:t>EDA</a:t>
            </a:r>
          </a:p>
        </p:txBody>
      </p:sp>
      <p:sp>
        <p:nvSpPr>
          <p:cNvPr id="27" name="TextBox 26">
            <a:extLst>
              <a:ext uri="{FF2B5EF4-FFF2-40B4-BE49-F238E27FC236}">
                <a16:creationId xmlns:a16="http://schemas.microsoft.com/office/drawing/2014/main" id="{C1F86117-762B-52E8-2878-1117AA7DB3EC}"/>
              </a:ext>
            </a:extLst>
          </p:cNvPr>
          <p:cNvSpPr txBox="1"/>
          <p:nvPr/>
        </p:nvSpPr>
        <p:spPr>
          <a:xfrm>
            <a:off x="6650196" y="2889539"/>
            <a:ext cx="1736095" cy="439055"/>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92B60"/>
                </a:solidFill>
                <a:effectLst/>
                <a:uLnTx/>
                <a:uFillTx/>
                <a:latin typeface="Segoe UI" panose="020B0502040204020203" pitchFamily="34" charset="0"/>
                <a:ea typeface="+mn-ea"/>
                <a:cs typeface="Segoe UI" panose="020B0502040204020203" pitchFamily="34" charset="0"/>
              </a:rPr>
              <a:t>Power BI</a:t>
            </a:r>
          </a:p>
        </p:txBody>
      </p:sp>
      <p:sp>
        <p:nvSpPr>
          <p:cNvPr id="28" name="TextBox 27">
            <a:extLst>
              <a:ext uri="{FF2B5EF4-FFF2-40B4-BE49-F238E27FC236}">
                <a16:creationId xmlns:a16="http://schemas.microsoft.com/office/drawing/2014/main" id="{A16D5564-D016-0BD2-E1E2-DE019F448105}"/>
              </a:ext>
            </a:extLst>
          </p:cNvPr>
          <p:cNvSpPr txBox="1"/>
          <p:nvPr/>
        </p:nvSpPr>
        <p:spPr>
          <a:xfrm>
            <a:off x="9543926" y="2889539"/>
            <a:ext cx="1736095" cy="439055"/>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92B60"/>
                </a:solidFill>
                <a:effectLst/>
                <a:uLnTx/>
                <a:uFillTx/>
                <a:latin typeface="Segoe UI" panose="020B0502040204020203" pitchFamily="34" charset="0"/>
                <a:ea typeface="+mn-ea"/>
                <a:cs typeface="Segoe UI" panose="020B0502040204020203" pitchFamily="34" charset="0"/>
              </a:rPr>
              <a:t>User Interface</a:t>
            </a:r>
          </a:p>
        </p:txBody>
      </p:sp>
      <p:sp>
        <p:nvSpPr>
          <p:cNvPr id="29" name="TextBox 28">
            <a:extLst>
              <a:ext uri="{FF2B5EF4-FFF2-40B4-BE49-F238E27FC236}">
                <a16:creationId xmlns:a16="http://schemas.microsoft.com/office/drawing/2014/main" id="{A518306C-F084-5781-062E-A5EE64576122}"/>
              </a:ext>
            </a:extLst>
          </p:cNvPr>
          <p:cNvSpPr txBox="1"/>
          <p:nvPr/>
        </p:nvSpPr>
        <p:spPr>
          <a:xfrm>
            <a:off x="675704" y="3571172"/>
            <a:ext cx="1997889" cy="2107734"/>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rPr>
              <a:t>The dataset for the study is called ‘</a:t>
            </a:r>
            <a:r>
              <a:rPr kumimoji="0" lang="en-US" b="1" i="0" u="none" strike="noStrike" kern="1200" cap="none" spc="0" normalizeH="0" baseline="0" noProof="0" dirty="0">
                <a:ln>
                  <a:noFill/>
                </a:ln>
                <a:solidFill>
                  <a:prstClr val="black"/>
                </a:solidFill>
                <a:effectLst/>
                <a:uLnTx/>
                <a:uFillTx/>
                <a:latin typeface="Calibri" panose="020F0502020204030204"/>
                <a:ea typeface="+mn-ea"/>
              </a:rPr>
              <a:t>Bank Customer</a:t>
            </a:r>
            <a:r>
              <a:rPr kumimoji="0" lang="en-US" b="0" i="0" u="none" strike="noStrike" kern="1200" cap="none" spc="0" normalizeH="0" baseline="0" noProof="0" dirty="0">
                <a:ln>
                  <a:noFill/>
                </a:ln>
                <a:solidFill>
                  <a:prstClr val="black"/>
                </a:solidFill>
                <a:effectLst/>
                <a:uLnTx/>
                <a:uFillTx/>
                <a:latin typeface="Calibri" panose="020F0502020204030204"/>
                <a:ea typeface="+mn-ea"/>
              </a:rPr>
              <a:t>” and is downloaded from Kaggle.com (Secondary data). </a:t>
            </a:r>
            <a:endPar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0" name="Rectangle 29">
            <a:extLst>
              <a:ext uri="{FF2B5EF4-FFF2-40B4-BE49-F238E27FC236}">
                <a16:creationId xmlns:a16="http://schemas.microsoft.com/office/drawing/2014/main" id="{B3CFDD4D-2AC2-C1A3-5D9C-A22B29E7DE21}"/>
              </a:ext>
            </a:extLst>
          </p:cNvPr>
          <p:cNvSpPr/>
          <p:nvPr/>
        </p:nvSpPr>
        <p:spPr>
          <a:xfrm>
            <a:off x="2325342" y="1921903"/>
            <a:ext cx="623455" cy="566777"/>
          </a:xfrm>
          <a:prstGeom prst="rect">
            <a:avLst/>
          </a:prstGeom>
          <a:solidFill>
            <a:srgbClr val="F3BE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E0F27E08-0939-4F3E-154D-3FEE8E330116}"/>
              </a:ext>
            </a:extLst>
          </p:cNvPr>
          <p:cNvSpPr/>
          <p:nvPr/>
        </p:nvSpPr>
        <p:spPr>
          <a:xfrm>
            <a:off x="5224040" y="1921903"/>
            <a:ext cx="623455" cy="566777"/>
          </a:xfrm>
          <a:prstGeom prst="rect">
            <a:avLst/>
          </a:prstGeom>
          <a:solidFill>
            <a:srgbClr val="F3BE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8BCEC5D3-6B83-DFD8-6B15-7E23515A099C}"/>
              </a:ext>
            </a:extLst>
          </p:cNvPr>
          <p:cNvSpPr/>
          <p:nvPr/>
        </p:nvSpPr>
        <p:spPr>
          <a:xfrm>
            <a:off x="8122738" y="1921903"/>
            <a:ext cx="623455" cy="566777"/>
          </a:xfrm>
          <a:prstGeom prst="rect">
            <a:avLst/>
          </a:prstGeom>
          <a:solidFill>
            <a:srgbClr val="F3BE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5ABD19E-8348-6596-D607-28E6A1BAA504}"/>
              </a:ext>
            </a:extLst>
          </p:cNvPr>
          <p:cNvSpPr/>
          <p:nvPr/>
        </p:nvSpPr>
        <p:spPr>
          <a:xfrm>
            <a:off x="11021435" y="1921903"/>
            <a:ext cx="623455" cy="566777"/>
          </a:xfrm>
          <a:prstGeom prst="rect">
            <a:avLst/>
          </a:prstGeom>
          <a:solidFill>
            <a:srgbClr val="F3BE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Graphic 41" descr="Inbox Check outline">
            <a:extLst>
              <a:ext uri="{FF2B5EF4-FFF2-40B4-BE49-F238E27FC236}">
                <a16:creationId xmlns:a16="http://schemas.microsoft.com/office/drawing/2014/main" id="{795D2082-8A92-129E-B045-73A0BE64C70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41947" y="2010169"/>
            <a:ext cx="390245" cy="390245"/>
          </a:xfrm>
          <a:prstGeom prst="rect">
            <a:avLst/>
          </a:prstGeom>
        </p:spPr>
      </p:pic>
      <p:pic>
        <p:nvPicPr>
          <p:cNvPr id="35" name="Graphic 42" descr="Upward trend outline">
            <a:extLst>
              <a:ext uri="{FF2B5EF4-FFF2-40B4-BE49-F238E27FC236}">
                <a16:creationId xmlns:a16="http://schemas.microsoft.com/office/drawing/2014/main" id="{A13EFB1E-475B-E199-E644-737C55A38F9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84290" y="2030015"/>
            <a:ext cx="350551" cy="350551"/>
          </a:xfrm>
          <a:prstGeom prst="rect">
            <a:avLst/>
          </a:prstGeom>
        </p:spPr>
      </p:pic>
      <p:pic>
        <p:nvPicPr>
          <p:cNvPr id="36" name="Graphic 43" descr="Folder Search outline">
            <a:extLst>
              <a:ext uri="{FF2B5EF4-FFF2-40B4-BE49-F238E27FC236}">
                <a16:creationId xmlns:a16="http://schemas.microsoft.com/office/drawing/2014/main" id="{7239F411-248F-50BF-9F80-6248731775B3}"/>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48214" y="2030565"/>
            <a:ext cx="419075" cy="419075"/>
          </a:xfrm>
          <a:prstGeom prst="rect">
            <a:avLst/>
          </a:prstGeom>
        </p:spPr>
      </p:pic>
      <p:pic>
        <p:nvPicPr>
          <p:cNvPr id="37" name="Graphic 44" descr="Bullseye outline">
            <a:extLst>
              <a:ext uri="{FF2B5EF4-FFF2-40B4-BE49-F238E27FC236}">
                <a16:creationId xmlns:a16="http://schemas.microsoft.com/office/drawing/2014/main" id="{D3FDD423-3B32-1F89-DF1F-F9418D491F8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1109210" y="1981339"/>
            <a:ext cx="447905" cy="447905"/>
          </a:xfrm>
          <a:prstGeom prst="rect">
            <a:avLst/>
          </a:prstGeom>
        </p:spPr>
      </p:pic>
      <p:sp>
        <p:nvSpPr>
          <p:cNvPr id="38" name="TextBox 37">
            <a:extLst>
              <a:ext uri="{FF2B5EF4-FFF2-40B4-BE49-F238E27FC236}">
                <a16:creationId xmlns:a16="http://schemas.microsoft.com/office/drawing/2014/main" id="{9FBF4A58-5C62-A2DD-52C0-A7987E126A79}"/>
              </a:ext>
            </a:extLst>
          </p:cNvPr>
          <p:cNvSpPr txBox="1"/>
          <p:nvPr/>
        </p:nvSpPr>
        <p:spPr>
          <a:xfrm>
            <a:off x="805605" y="2026008"/>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192B60"/>
                </a:solidFill>
                <a:effectLst/>
                <a:uLnTx/>
                <a:uFillTx/>
                <a:latin typeface="Segoe UI" panose="020B0502040204020203" pitchFamily="34" charset="0"/>
                <a:ea typeface="+mn-ea"/>
                <a:cs typeface="Segoe UI" panose="020B0502040204020203" pitchFamily="34" charset="0"/>
              </a:rPr>
              <a:t>01</a:t>
            </a:r>
          </a:p>
        </p:txBody>
      </p:sp>
      <p:sp>
        <p:nvSpPr>
          <p:cNvPr id="39" name="TextBox 38">
            <a:extLst>
              <a:ext uri="{FF2B5EF4-FFF2-40B4-BE49-F238E27FC236}">
                <a16:creationId xmlns:a16="http://schemas.microsoft.com/office/drawing/2014/main" id="{88597135-B35D-419B-2FA1-9594503CB8FB}"/>
              </a:ext>
            </a:extLst>
          </p:cNvPr>
          <p:cNvSpPr txBox="1"/>
          <p:nvPr/>
        </p:nvSpPr>
        <p:spPr>
          <a:xfrm>
            <a:off x="3724256" y="2026008"/>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192B60"/>
                </a:solidFill>
                <a:effectLst/>
                <a:uLnTx/>
                <a:uFillTx/>
                <a:latin typeface="Segoe UI" panose="020B0502040204020203" pitchFamily="34" charset="0"/>
                <a:ea typeface="+mn-ea"/>
                <a:cs typeface="Segoe UI" panose="020B0502040204020203" pitchFamily="34" charset="0"/>
              </a:rPr>
              <a:t>02</a:t>
            </a:r>
          </a:p>
        </p:txBody>
      </p:sp>
      <p:sp>
        <p:nvSpPr>
          <p:cNvPr id="40" name="TextBox 39">
            <a:extLst>
              <a:ext uri="{FF2B5EF4-FFF2-40B4-BE49-F238E27FC236}">
                <a16:creationId xmlns:a16="http://schemas.microsoft.com/office/drawing/2014/main" id="{306C405B-4341-BD9A-E261-5023F782C605}"/>
              </a:ext>
            </a:extLst>
          </p:cNvPr>
          <p:cNvSpPr txBox="1"/>
          <p:nvPr/>
        </p:nvSpPr>
        <p:spPr>
          <a:xfrm>
            <a:off x="6642907" y="2026008"/>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192B60"/>
                </a:solidFill>
                <a:effectLst/>
                <a:uLnTx/>
                <a:uFillTx/>
                <a:latin typeface="Segoe UI" panose="020B0502040204020203" pitchFamily="34" charset="0"/>
                <a:ea typeface="+mn-ea"/>
                <a:cs typeface="Segoe UI" panose="020B0502040204020203" pitchFamily="34" charset="0"/>
              </a:rPr>
              <a:t>03</a:t>
            </a:r>
          </a:p>
        </p:txBody>
      </p:sp>
      <p:sp>
        <p:nvSpPr>
          <p:cNvPr id="41" name="TextBox 40">
            <a:extLst>
              <a:ext uri="{FF2B5EF4-FFF2-40B4-BE49-F238E27FC236}">
                <a16:creationId xmlns:a16="http://schemas.microsoft.com/office/drawing/2014/main" id="{64459058-8BA8-F778-7D54-6D6348987552}"/>
              </a:ext>
            </a:extLst>
          </p:cNvPr>
          <p:cNvSpPr txBox="1"/>
          <p:nvPr/>
        </p:nvSpPr>
        <p:spPr>
          <a:xfrm>
            <a:off x="9561558" y="2026008"/>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192B60"/>
                </a:solidFill>
                <a:effectLst/>
                <a:uLnTx/>
                <a:uFillTx/>
                <a:latin typeface="Segoe UI" panose="020B0502040204020203" pitchFamily="34" charset="0"/>
                <a:ea typeface="+mn-ea"/>
                <a:cs typeface="Segoe UI" panose="020B0502040204020203" pitchFamily="34" charset="0"/>
              </a:rPr>
              <a:t>04</a:t>
            </a:r>
          </a:p>
        </p:txBody>
      </p:sp>
      <p:sp>
        <p:nvSpPr>
          <p:cNvPr id="42" name="TextBox 41">
            <a:extLst>
              <a:ext uri="{FF2B5EF4-FFF2-40B4-BE49-F238E27FC236}">
                <a16:creationId xmlns:a16="http://schemas.microsoft.com/office/drawing/2014/main" id="{6A9527EA-08E6-842F-680F-098F88CB24B6}"/>
              </a:ext>
            </a:extLst>
          </p:cNvPr>
          <p:cNvSpPr txBox="1"/>
          <p:nvPr/>
        </p:nvSpPr>
        <p:spPr>
          <a:xfrm>
            <a:off x="3675638" y="3599541"/>
            <a:ext cx="2003952" cy="2079365"/>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rPr>
              <a:t>Exploratory Data Analysis is a data analytics process to understand the data in depth and learn the different data characteristics,</a:t>
            </a:r>
            <a:endParaRPr kumimoji="0" lang="en-US"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3" name="TextBox 42">
            <a:extLst>
              <a:ext uri="{FF2B5EF4-FFF2-40B4-BE49-F238E27FC236}">
                <a16:creationId xmlns:a16="http://schemas.microsoft.com/office/drawing/2014/main" id="{89CBB1F7-3268-3636-0A74-BA252EA1C377}"/>
              </a:ext>
            </a:extLst>
          </p:cNvPr>
          <p:cNvSpPr txBox="1"/>
          <p:nvPr/>
        </p:nvSpPr>
        <p:spPr>
          <a:xfrm>
            <a:off x="6575436" y="3529342"/>
            <a:ext cx="1810856" cy="196828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rPr>
              <a:t>Power BI can help connect disparate data sets, transform and clean the data into a data model and create charts or graphs to provide visuals of the data</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4" name="TextBox 43">
            <a:extLst>
              <a:ext uri="{FF2B5EF4-FFF2-40B4-BE49-F238E27FC236}">
                <a16:creationId xmlns:a16="http://schemas.microsoft.com/office/drawing/2014/main" id="{4CAEF318-A011-9D96-F637-3826E6BF190D}"/>
              </a:ext>
            </a:extLst>
          </p:cNvPr>
          <p:cNvSpPr txBox="1"/>
          <p:nvPr/>
        </p:nvSpPr>
        <p:spPr>
          <a:xfrm>
            <a:off x="9469164" y="3743624"/>
            <a:ext cx="1885617" cy="1481810"/>
          </a:xfrm>
          <a:prstGeom prst="rect">
            <a:avLst/>
          </a:prstGeom>
          <a:noFill/>
        </p:spPr>
        <p:txBody>
          <a:bodyPr wrap="square" lIns="0" rIns="0" rtlCol="0">
            <a:noAutofit/>
          </a:bodyPr>
          <a:lstStyle/>
          <a:p>
            <a:pPr lvl="0" algn="ct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a:t>
            </a:r>
            <a:r>
              <a:rPr kumimoji="0" lang="en-US" b="0" i="0" u="none" strike="noStrike" kern="1200" cap="none" spc="0" normalizeH="0" noProof="0" dirty="0">
                <a:ln>
                  <a:noFill/>
                </a:ln>
                <a:solidFill>
                  <a:prstClr val="black"/>
                </a:solidFill>
                <a:effectLst/>
                <a:uLnTx/>
                <a:uFillTx/>
                <a:latin typeface="Segoe UI" panose="020B0502040204020203" pitchFamily="34" charset="0"/>
                <a:cs typeface="Segoe UI" panose="020B0502040204020203" pitchFamily="34" charset="0"/>
              </a:rPr>
              <a:t> UI Page, is used to the Client can know </a:t>
            </a:r>
            <a:r>
              <a:rPr lang="en-US" dirty="0">
                <a:solidFill>
                  <a:prstClr val="black"/>
                </a:solidFill>
                <a:latin typeface="Segoe UI" panose="020B0502040204020203" pitchFamily="34" charset="0"/>
                <a:cs typeface="Segoe UI" panose="020B0502040204020203" pitchFamily="34" charset="0"/>
              </a:rPr>
              <a:t> whether the customer </a:t>
            </a:r>
            <a:r>
              <a:rPr kumimoji="0" lang="en-US" b="0" i="0" u="none" strike="noStrike" kern="1200" cap="none" spc="0" normalizeH="0" noProof="0" dirty="0">
                <a:ln>
                  <a:noFill/>
                </a:ln>
                <a:solidFill>
                  <a:prstClr val="black"/>
                </a:solidFill>
                <a:effectLst/>
                <a:uLnTx/>
                <a:uFillTx/>
                <a:latin typeface="Segoe UI" panose="020B0502040204020203" pitchFamily="34" charset="0"/>
                <a:cs typeface="Segoe UI" panose="020B0502040204020203" pitchFamily="34" charset="0"/>
              </a:rPr>
              <a:t>are churned or not</a:t>
            </a:r>
            <a:endPar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9E9AE722-90AE-3173-4100-0611AFD07D7A}"/>
              </a:ext>
            </a:extLst>
          </p:cNvPr>
          <p:cNvCxnSpPr>
            <a:cxnSpLocks/>
          </p:cNvCxnSpPr>
          <p:nvPr/>
        </p:nvCxnSpPr>
        <p:spPr>
          <a:xfrm>
            <a:off x="985006" y="3499445"/>
            <a:ext cx="15268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45136DF-9EB2-8D18-3D14-0957D076747E}"/>
              </a:ext>
            </a:extLst>
          </p:cNvPr>
          <p:cNvCxnSpPr>
            <a:cxnSpLocks/>
          </p:cNvCxnSpPr>
          <p:nvPr/>
        </p:nvCxnSpPr>
        <p:spPr>
          <a:xfrm>
            <a:off x="3878736" y="3499445"/>
            <a:ext cx="15268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B85F798-DC86-1C0F-0BA2-11764C10C096}"/>
              </a:ext>
            </a:extLst>
          </p:cNvPr>
          <p:cNvCxnSpPr>
            <a:cxnSpLocks/>
          </p:cNvCxnSpPr>
          <p:nvPr/>
        </p:nvCxnSpPr>
        <p:spPr>
          <a:xfrm>
            <a:off x="6772467" y="3499445"/>
            <a:ext cx="15268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CD5DA9-06B9-51F8-15E3-5F0771E29D13}"/>
              </a:ext>
            </a:extLst>
          </p:cNvPr>
          <p:cNvCxnSpPr>
            <a:cxnSpLocks/>
          </p:cNvCxnSpPr>
          <p:nvPr/>
        </p:nvCxnSpPr>
        <p:spPr>
          <a:xfrm>
            <a:off x="9666197" y="3499445"/>
            <a:ext cx="15268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0" name="Picture 49"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rotWithShape="1">
          <a:blip r:embed="rId11" cstate="print">
            <a:alphaModFix amt="20000"/>
            <a:extLst>
              <a:ext uri="{28A0092B-C50C-407E-A947-70E740481C1C}">
                <a14:useLocalDpi xmlns:a14="http://schemas.microsoft.com/office/drawing/2010/main" val="0"/>
              </a:ext>
            </a:extLst>
          </a:blip>
          <a:srcRect t="4960" b="75090"/>
          <a:stretch/>
        </p:blipFill>
        <p:spPr>
          <a:xfrm>
            <a:off x="-3721" y="100342"/>
            <a:ext cx="12192000" cy="1627974"/>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71" name="Picture 70"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rotWithShape="1">
          <a:blip r:embed="rId11" cstate="print">
            <a:alphaModFix amt="20000"/>
            <a:extLst>
              <a:ext uri="{28A0092B-C50C-407E-A947-70E740481C1C}">
                <a14:useLocalDpi xmlns:a14="http://schemas.microsoft.com/office/drawing/2010/main" val="0"/>
              </a:ext>
            </a:extLst>
          </a:blip>
          <a:srcRect t="78137" b="10997"/>
          <a:stretch/>
        </p:blipFill>
        <p:spPr>
          <a:xfrm>
            <a:off x="0" y="6018963"/>
            <a:ext cx="12192000" cy="886633"/>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spTree>
    <p:extLst>
      <p:ext uri="{BB962C8B-B14F-4D97-AF65-F5344CB8AC3E}">
        <p14:creationId xmlns:p14="http://schemas.microsoft.com/office/powerpoint/2010/main" val="2714408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250" y="0"/>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4" cstate="print">
            <a:alphaModFix amt="20000"/>
            <a:extLst>
              <a:ext uri="{28A0092B-C50C-407E-A947-70E740481C1C}">
                <a14:useLocalDpi xmlns:a14="http://schemas.microsoft.com/office/drawing/2010/main" val="0"/>
              </a:ext>
            </a:extLst>
          </a:blip>
          <a:srcRect t="4960" b="10997"/>
          <a:stretch>
            <a:fillRect/>
          </a:stretch>
        </p:blipFill>
        <p:spPr>
          <a:xfrm>
            <a:off x="19875"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8" name="Picture 7"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5" cstate="print">
            <a:alphaModFix amt="20000"/>
            <a:extLst>
              <a:ext uri="{28A0092B-C50C-407E-A947-70E740481C1C}">
                <a14:useLocalDpi xmlns:a14="http://schemas.microsoft.com/office/drawing/2010/main" val="0"/>
              </a:ext>
            </a:extLst>
          </a:blip>
          <a:srcRect r="756" b="1483"/>
          <a:stretch/>
        </p:blipFill>
        <p:spPr>
          <a:xfrm>
            <a:off x="9938" y="-4524"/>
            <a:ext cx="12192000" cy="6858000"/>
          </a:xfrm>
          <a:prstGeom prst="rect">
            <a:avLst/>
          </a:prstGeom>
        </p:spPr>
      </p:pic>
      <p:sp>
        <p:nvSpPr>
          <p:cNvPr id="5" name="Title 20">
            <a:extLst>
              <a:ext uri="{FF2B5EF4-FFF2-40B4-BE49-F238E27FC236}">
                <a16:creationId xmlns:a16="http://schemas.microsoft.com/office/drawing/2014/main" id="{2099A376-DE8E-1376-9D24-FF75C0D3F007}"/>
              </a:ext>
            </a:extLst>
          </p:cNvPr>
          <p:cNvSpPr txBox="1">
            <a:spLocks/>
          </p:cNvSpPr>
          <p:nvPr/>
        </p:nvSpPr>
        <p:spPr>
          <a:xfrm>
            <a:off x="110533" y="64037"/>
            <a:ext cx="3415092" cy="6569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venirNext LT Pro Bold" panose="020B0804020202020204" pitchFamily="34" charset="0"/>
              </a:rPr>
              <a:t>Methodology</a:t>
            </a:r>
            <a:endParaRPr lang="en-ID" dirty="0">
              <a:solidFill>
                <a:schemeClr val="bg1"/>
              </a:solidFill>
              <a:latin typeface="AvenirNext LT Pro Bold" panose="020B0804020202020204" pitchFamily="34" charset="0"/>
            </a:endParaRPr>
          </a:p>
        </p:txBody>
      </p:sp>
      <p:sp>
        <p:nvSpPr>
          <p:cNvPr id="6" name="Rectangle 5"/>
          <p:cNvSpPr/>
          <p:nvPr/>
        </p:nvSpPr>
        <p:spPr>
          <a:xfrm>
            <a:off x="4282881" y="137886"/>
            <a:ext cx="5971462" cy="769441"/>
          </a:xfrm>
          <a:prstGeom prst="rect">
            <a:avLst/>
          </a:prstGeom>
        </p:spPr>
        <p:txBody>
          <a:bodyPr wrap="square">
            <a:spAutoFit/>
          </a:bodyPr>
          <a:lstStyle/>
          <a:p>
            <a:r>
              <a:rPr lang="en-US" sz="4400" b="1" dirty="0">
                <a:solidFill>
                  <a:schemeClr val="bg1"/>
                </a:solidFill>
                <a:latin typeface="AvenirNext LT Pro Bold" panose="020B0804020202020204"/>
              </a:rPr>
              <a:t>Artificial Neural Network</a:t>
            </a:r>
          </a:p>
        </p:txBody>
      </p:sp>
      <p:sp>
        <p:nvSpPr>
          <p:cNvPr id="11" name="Oval 10">
            <a:extLst>
              <a:ext uri="{FF2B5EF4-FFF2-40B4-BE49-F238E27FC236}">
                <a16:creationId xmlns:a16="http://schemas.microsoft.com/office/drawing/2014/main" id="{C8DECDB4-FDC3-D741-A3A3-36EB35327F8D}"/>
              </a:ext>
            </a:extLst>
          </p:cNvPr>
          <p:cNvSpPr/>
          <p:nvPr/>
        </p:nvSpPr>
        <p:spPr>
          <a:xfrm>
            <a:off x="753318" y="1090628"/>
            <a:ext cx="792455" cy="781107"/>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3BEAC49E-F9FB-104B-5B3B-38C288559E85}"/>
              </a:ext>
            </a:extLst>
          </p:cNvPr>
          <p:cNvSpPr/>
          <p:nvPr/>
        </p:nvSpPr>
        <p:spPr>
          <a:xfrm>
            <a:off x="19875" y="1496162"/>
            <a:ext cx="11751843" cy="4521815"/>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term "</a:t>
            </a:r>
            <a:r>
              <a:rPr lang="en-US" b="1" dirty="0"/>
              <a:t>Artificial Neural Network</a:t>
            </a:r>
            <a:r>
              <a:rPr lang="en-US" dirty="0"/>
              <a:t>" is derived from Biological neural networks that develop the structure of a human brain. Similar to the human brain that has neurons interconnected to one another, artificial neural networks also have neurons that are interconnected to one another in various layers of the networks. These neurons are known as nodes.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Artificial neural networks (ANNs) or neural networks (NNs), are a subset of machine learning and are </a:t>
            </a:r>
            <a:r>
              <a:rPr lang="en-US" b="1" dirty="0"/>
              <a:t>at the heart of deep learning</a:t>
            </a:r>
            <a:r>
              <a:rPr lang="en-US" dirty="0"/>
              <a:t> algorithms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Their name and structure are </a:t>
            </a:r>
            <a:r>
              <a:rPr lang="en-US" b="1" dirty="0"/>
              <a:t>inspired by the human brain</a:t>
            </a:r>
            <a:r>
              <a:rPr lang="en-US" dirty="0"/>
              <a:t>, mimicking the way that biological neurons signal to one another.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ANN is an information processing model inspired by the biological neuron system. It is composed </a:t>
            </a:r>
            <a:r>
              <a:rPr lang="en-US" b="1" dirty="0"/>
              <a:t>of a large number of highly interconnected processing elements</a:t>
            </a:r>
            <a:r>
              <a:rPr lang="en-US" dirty="0"/>
              <a:t> known as the neuron to solve problems. </a:t>
            </a:r>
          </a:p>
          <a:p>
            <a:pPr marL="285750" indent="-285750" algn="just">
              <a:buFont typeface="Arial" panose="020B0604020202020204" pitchFamily="34" charset="0"/>
              <a:buChar char="•"/>
            </a:pPr>
            <a:endParaRPr lang="en-US" dirty="0"/>
          </a:p>
        </p:txBody>
      </p:sp>
      <p:sp>
        <p:nvSpPr>
          <p:cNvPr id="12" name="Freeform: Shape 37">
            <a:extLst>
              <a:ext uri="{FF2B5EF4-FFF2-40B4-BE49-F238E27FC236}">
                <a16:creationId xmlns:a16="http://schemas.microsoft.com/office/drawing/2014/main" id="{70867269-B394-703C-75FB-E76C91077C6F}"/>
              </a:ext>
            </a:extLst>
          </p:cNvPr>
          <p:cNvSpPr/>
          <p:nvPr/>
        </p:nvSpPr>
        <p:spPr>
          <a:xfrm>
            <a:off x="546302" y="909349"/>
            <a:ext cx="1206486" cy="603239"/>
          </a:xfrm>
          <a:custGeom>
            <a:avLst/>
            <a:gdLst>
              <a:gd name="connsiteX0" fmla="*/ 603243 w 1206486"/>
              <a:gd name="connsiteY0" fmla="*/ 0 h 603239"/>
              <a:gd name="connsiteX1" fmla="*/ 1194230 w 1206486"/>
              <a:gd name="connsiteY1" fmla="*/ 481666 h 603239"/>
              <a:gd name="connsiteX2" fmla="*/ 1206486 w 1206486"/>
              <a:gd name="connsiteY2" fmla="*/ 603239 h 603239"/>
              <a:gd name="connsiteX3" fmla="*/ 0 w 1206486"/>
              <a:gd name="connsiteY3" fmla="*/ 603239 h 603239"/>
              <a:gd name="connsiteX4" fmla="*/ 12256 w 1206486"/>
              <a:gd name="connsiteY4" fmla="*/ 481666 h 603239"/>
              <a:gd name="connsiteX5" fmla="*/ 603243 w 1206486"/>
              <a:gd name="connsiteY5" fmla="*/ 0 h 60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486" h="603239">
                <a:moveTo>
                  <a:pt x="603243" y="0"/>
                </a:moveTo>
                <a:cubicBezTo>
                  <a:pt x="894760" y="0"/>
                  <a:pt x="1137980" y="206780"/>
                  <a:pt x="1194230" y="481666"/>
                </a:cubicBezTo>
                <a:lnTo>
                  <a:pt x="1206486" y="603239"/>
                </a:lnTo>
                <a:lnTo>
                  <a:pt x="0" y="603239"/>
                </a:lnTo>
                <a:lnTo>
                  <a:pt x="12256" y="481666"/>
                </a:lnTo>
                <a:cubicBezTo>
                  <a:pt x="68506" y="206780"/>
                  <a:pt x="311726" y="0"/>
                  <a:pt x="603243" y="0"/>
                </a:cubicBezTo>
                <a:close/>
              </a:path>
            </a:pathLst>
          </a:custGeom>
          <a:solidFill>
            <a:schemeClr val="bg1">
              <a:alpha val="38000"/>
            </a:schemeClr>
          </a:soli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86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3" name="Graphic 10" descr="Artificial Intelligence outline">
            <a:extLst>
              <a:ext uri="{FF2B5EF4-FFF2-40B4-BE49-F238E27FC236}">
                <a16:creationId xmlns:a16="http://schemas.microsoft.com/office/drawing/2014/main" id="{6E3FAFA3-1DF9-AD99-4BFA-A511C973DC4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929" y="1252236"/>
            <a:ext cx="469232" cy="469232"/>
          </a:xfrm>
          <a:prstGeom prst="rect">
            <a:avLst/>
          </a:prstGeom>
        </p:spPr>
      </p:pic>
    </p:spTree>
    <p:extLst>
      <p:ext uri="{BB962C8B-B14F-4D97-AF65-F5344CB8AC3E}">
        <p14:creationId xmlns:p14="http://schemas.microsoft.com/office/powerpoint/2010/main" val="772911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72273" y="-30755"/>
            <a:ext cx="12019727" cy="6870788"/>
          </a:xfrm>
          <a:prstGeom prst="rect">
            <a:avLst/>
          </a:prstGeom>
        </p:spPr>
      </p:pic>
      <p:sp>
        <p:nvSpPr>
          <p:cNvPr id="6" name="Rectangle 5">
            <a:extLst>
              <a:ext uri="{FF2B5EF4-FFF2-40B4-BE49-F238E27FC236}">
                <a16:creationId xmlns:a16="http://schemas.microsoft.com/office/drawing/2014/main" id="{3BEAC49E-F9FB-104B-5B3B-38C288559E85}"/>
              </a:ext>
            </a:extLst>
          </p:cNvPr>
          <p:cNvSpPr/>
          <p:nvPr/>
        </p:nvSpPr>
        <p:spPr>
          <a:xfrm>
            <a:off x="226703" y="1830747"/>
            <a:ext cx="11751843" cy="4521815"/>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dirty="0"/>
          </a:p>
        </p:txBody>
      </p:sp>
      <p:sp>
        <p:nvSpPr>
          <p:cNvPr id="15" name="Google Shape;501;p76"/>
          <p:cNvSpPr/>
          <p:nvPr/>
        </p:nvSpPr>
        <p:spPr>
          <a:xfrm>
            <a:off x="7053943" y="3469453"/>
            <a:ext cx="3562675" cy="2452949"/>
          </a:xfrm>
          <a:prstGeom prst="roundRect">
            <a:avLst>
              <a:gd name="adj" fmla="val 5783"/>
            </a:avLst>
          </a:prstGeom>
          <a:solidFill>
            <a:srgbClr val="9FC3EE"/>
          </a:solidFill>
          <a:ln>
            <a:noFill/>
          </a:ln>
        </p:spPr>
        <p:txBody>
          <a:bodyPr spcFirstLastPara="1" wrap="square" lIns="91433" tIns="45700" rIns="91433" bIns="45700" anchor="ctr" anchorCtr="0">
            <a:noAutofit/>
          </a:bodyPr>
          <a:lstStyle/>
          <a:p>
            <a:endParaRPr lang="en-US" sz="3200" dirty="0">
              <a:latin typeface="AvenirNext LT Pro Bold" panose="020B0804020202020204"/>
            </a:endParaRPr>
          </a:p>
          <a:p>
            <a:endParaRPr lang="en-US" sz="3200" dirty="0">
              <a:latin typeface="AvenirNext LT Pro Bold" panose="020B0804020202020204"/>
            </a:endParaRPr>
          </a:p>
          <a:p>
            <a:r>
              <a:rPr lang="en-US" sz="3200" dirty="0">
                <a:latin typeface="AvenirNext LT Pro Bold" panose="020B0804020202020204"/>
              </a:rPr>
              <a:t>   Backward Propagation </a:t>
            </a:r>
          </a:p>
        </p:txBody>
      </p:sp>
      <p:sp>
        <p:nvSpPr>
          <p:cNvPr id="16" name="Google Shape;501;p76"/>
          <p:cNvSpPr/>
          <p:nvPr/>
        </p:nvSpPr>
        <p:spPr>
          <a:xfrm>
            <a:off x="2236460" y="3443249"/>
            <a:ext cx="3364219" cy="2509045"/>
          </a:xfrm>
          <a:prstGeom prst="roundRect">
            <a:avLst>
              <a:gd name="adj" fmla="val 5783"/>
            </a:avLst>
          </a:prstGeom>
          <a:solidFill>
            <a:srgbClr val="9FC3EE"/>
          </a:solidFill>
          <a:ln>
            <a:noFill/>
          </a:ln>
        </p:spPr>
        <p:txBody>
          <a:bodyPr spcFirstLastPara="1" wrap="square" lIns="91433" tIns="45700" rIns="91433" bIns="45700" anchor="ctr" anchorCtr="0">
            <a:noAutofit/>
          </a:bodyPr>
          <a:lstStyle/>
          <a:p>
            <a:endParaRPr lang="en-US" sz="3200" dirty="0">
              <a:latin typeface="AvenirNext LT Pro Bold" panose="020B0804020202020204"/>
            </a:endParaRPr>
          </a:p>
          <a:p>
            <a:endParaRPr lang="en-US" sz="3200" dirty="0">
              <a:latin typeface="AvenirNext LT Pro Bold" panose="020B0804020202020204"/>
            </a:endParaRPr>
          </a:p>
          <a:p>
            <a:r>
              <a:rPr lang="en-US" sz="3200" dirty="0">
                <a:latin typeface="AvenirNext LT Pro Bold" panose="020B0804020202020204"/>
              </a:rPr>
              <a:t>  Forward Propagation </a:t>
            </a:r>
          </a:p>
        </p:txBody>
      </p:sp>
      <p:sp>
        <p:nvSpPr>
          <p:cNvPr id="12" name="Google Shape;508;p76"/>
          <p:cNvSpPr/>
          <p:nvPr/>
        </p:nvSpPr>
        <p:spPr>
          <a:xfrm>
            <a:off x="8329448" y="2812751"/>
            <a:ext cx="1162219" cy="894366"/>
          </a:xfrm>
          <a:prstGeom prst="ellipse">
            <a:avLst/>
          </a:prstGeom>
          <a:solidFill>
            <a:schemeClr val="lt1"/>
          </a:solidFill>
          <a:ln>
            <a:noFill/>
          </a:ln>
          <a:effectLst>
            <a:outerShdw blurRad="127000" dist="63500" dir="5400000" algn="t" rotWithShape="0">
              <a:srgbClr val="000000">
                <a:alpha val="14901"/>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Inter"/>
              <a:ea typeface="Inter"/>
              <a:cs typeface="Inter"/>
              <a:sym typeface="Inter"/>
            </a:endParaRPr>
          </a:p>
        </p:txBody>
      </p:sp>
      <p:pic>
        <p:nvPicPr>
          <p:cNvPr id="17" name="Google Shape;507;p76" descr="A picture containing text, monitor, electronics, computer&#10;&#10;Description automatically generated"/>
          <p:cNvPicPr preferRelativeResize="0"/>
          <p:nvPr/>
        </p:nvPicPr>
        <p:blipFill rotWithShape="1">
          <a:blip r:embed="rId5">
            <a:alphaModFix/>
          </a:blip>
          <a:srcRect/>
          <a:stretch/>
        </p:blipFill>
        <p:spPr>
          <a:xfrm>
            <a:off x="2724687" y="2533580"/>
            <a:ext cx="2622719" cy="1558075"/>
          </a:xfrm>
          <a:prstGeom prst="rect">
            <a:avLst/>
          </a:prstGeom>
          <a:noFill/>
          <a:ln>
            <a:noFill/>
          </a:ln>
        </p:spPr>
      </p:pic>
      <p:sp>
        <p:nvSpPr>
          <p:cNvPr id="18" name="Google Shape;508;p76"/>
          <p:cNvSpPr/>
          <p:nvPr/>
        </p:nvSpPr>
        <p:spPr>
          <a:xfrm>
            <a:off x="3364382" y="2803776"/>
            <a:ext cx="1153190" cy="970603"/>
          </a:xfrm>
          <a:prstGeom prst="ellipse">
            <a:avLst/>
          </a:prstGeom>
          <a:solidFill>
            <a:schemeClr val="lt1"/>
          </a:solidFill>
          <a:ln>
            <a:noFill/>
          </a:ln>
          <a:effectLst>
            <a:outerShdw blurRad="127000" dist="63500" dir="5400000" algn="t" rotWithShape="0">
              <a:srgbClr val="000000">
                <a:alpha val="14901"/>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Inter"/>
              <a:ea typeface="Inter"/>
              <a:cs typeface="Inter"/>
              <a:sym typeface="Inter"/>
            </a:endParaRPr>
          </a:p>
        </p:txBody>
      </p:sp>
      <p:sp>
        <p:nvSpPr>
          <p:cNvPr id="14" name="Google Shape;519;p76"/>
          <p:cNvSpPr/>
          <p:nvPr/>
        </p:nvSpPr>
        <p:spPr>
          <a:xfrm>
            <a:off x="3461657" y="4359530"/>
            <a:ext cx="1149462" cy="371598"/>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algn="ctr" defTabSz="1219170">
              <a:buClr>
                <a:srgbClr val="1E2860"/>
              </a:buClr>
              <a:buSzPts val="900"/>
            </a:pPr>
            <a:r>
              <a:rPr lang="en" sz="1200" b="1" kern="0" dirty="0">
                <a:solidFill>
                  <a:srgbClr val="1E2860"/>
                </a:solidFill>
                <a:latin typeface="Inter"/>
                <a:ea typeface="Inter"/>
                <a:cs typeface="Inter"/>
                <a:sym typeface="Inter"/>
              </a:rPr>
              <a:t>STEP 1</a:t>
            </a:r>
            <a:endParaRPr sz="1200" b="1" kern="0" dirty="0">
              <a:solidFill>
                <a:srgbClr val="1E2860"/>
              </a:solidFill>
              <a:latin typeface="Inter"/>
              <a:ea typeface="Inter"/>
              <a:cs typeface="Inter"/>
              <a:sym typeface="Inter"/>
            </a:endParaRPr>
          </a:p>
        </p:txBody>
      </p:sp>
      <p:sp>
        <p:nvSpPr>
          <p:cNvPr id="21" name="Title 20">
            <a:extLst>
              <a:ext uri="{FF2B5EF4-FFF2-40B4-BE49-F238E27FC236}">
                <a16:creationId xmlns:a16="http://schemas.microsoft.com/office/drawing/2014/main" id="{2099A376-DE8E-1376-9D24-FF75C0D3F007}"/>
              </a:ext>
            </a:extLst>
          </p:cNvPr>
          <p:cNvSpPr txBox="1">
            <a:spLocks/>
          </p:cNvSpPr>
          <p:nvPr/>
        </p:nvSpPr>
        <p:spPr>
          <a:xfrm>
            <a:off x="1513113" y="194128"/>
            <a:ext cx="8186057" cy="6569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AvenirNext LT Pro Bold" panose="020B0804020202020204"/>
              </a:rPr>
              <a:t>Working of Neural Network </a:t>
            </a:r>
            <a:endParaRPr lang="en-ID" dirty="0">
              <a:solidFill>
                <a:schemeClr val="bg1"/>
              </a:solidFill>
              <a:latin typeface="AvenirNext LT Pro Bold" panose="020B0804020202020204"/>
            </a:endParaRPr>
          </a:p>
        </p:txBody>
      </p:sp>
      <p:sp>
        <p:nvSpPr>
          <p:cNvPr id="5" name="Rectangle 4"/>
          <p:cNvSpPr/>
          <p:nvPr/>
        </p:nvSpPr>
        <p:spPr>
          <a:xfrm>
            <a:off x="292815" y="1720740"/>
            <a:ext cx="7207442" cy="584775"/>
          </a:xfrm>
          <a:prstGeom prst="rect">
            <a:avLst/>
          </a:prstGeom>
        </p:spPr>
        <p:txBody>
          <a:bodyPr wrap="square">
            <a:spAutoFit/>
          </a:bodyPr>
          <a:lstStyle/>
          <a:p>
            <a:r>
              <a:rPr lang="en-US" sz="3200" dirty="0">
                <a:solidFill>
                  <a:schemeClr val="bg1"/>
                </a:solidFill>
                <a:latin typeface="AvenirNext LT Pro Bold" panose="020B0804020202020204"/>
              </a:rPr>
              <a:t>A neural network works based on two principles </a:t>
            </a:r>
          </a:p>
        </p:txBody>
      </p:sp>
      <p:sp>
        <p:nvSpPr>
          <p:cNvPr id="23" name="Google Shape;519;p76"/>
          <p:cNvSpPr/>
          <p:nvPr/>
        </p:nvSpPr>
        <p:spPr>
          <a:xfrm>
            <a:off x="8329448" y="4359530"/>
            <a:ext cx="1150145" cy="411408"/>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algn="ctr" defTabSz="1219170">
              <a:buClr>
                <a:srgbClr val="1E2860"/>
              </a:buClr>
              <a:buSzPts val="900"/>
            </a:pPr>
            <a:r>
              <a:rPr lang="en" sz="1200" b="1" kern="0" dirty="0">
                <a:solidFill>
                  <a:srgbClr val="1E2860"/>
                </a:solidFill>
                <a:latin typeface="Inter"/>
                <a:ea typeface="Inter"/>
                <a:cs typeface="Inter"/>
                <a:sym typeface="Inter"/>
              </a:rPr>
              <a:t>STEP 2</a:t>
            </a:r>
            <a:endParaRPr sz="1200" b="1" kern="0" dirty="0">
              <a:solidFill>
                <a:srgbClr val="1E2860"/>
              </a:solidFill>
              <a:latin typeface="Inter"/>
              <a:ea typeface="Inter"/>
              <a:cs typeface="Inter"/>
              <a:sym typeface="Inter"/>
            </a:endParaRPr>
          </a:p>
        </p:txBody>
      </p:sp>
      <p:pic>
        <p:nvPicPr>
          <p:cNvPr id="24" name="Google Shape;507;p76" descr="A picture containing text, monitor, electronics, computer&#10;&#10;Description automatically generated"/>
          <p:cNvPicPr preferRelativeResize="0"/>
          <p:nvPr/>
        </p:nvPicPr>
        <p:blipFill rotWithShape="1">
          <a:blip r:embed="rId5">
            <a:alphaModFix/>
          </a:blip>
          <a:srcRect/>
          <a:stretch/>
        </p:blipFill>
        <p:spPr>
          <a:xfrm>
            <a:off x="7593160" y="2533580"/>
            <a:ext cx="2622719" cy="1558075"/>
          </a:xfrm>
          <a:prstGeom prst="rect">
            <a:avLst/>
          </a:prstGeom>
          <a:noFill/>
          <a:ln>
            <a:noFill/>
          </a:ln>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6306" y="3003326"/>
            <a:ext cx="729342" cy="585399"/>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83500" y="2932543"/>
            <a:ext cx="842038" cy="678873"/>
          </a:xfrm>
          <a:prstGeom prst="rect">
            <a:avLst/>
          </a:prstGeom>
        </p:spPr>
      </p:pic>
      <p:sp>
        <p:nvSpPr>
          <p:cNvPr id="29" name="Google Shape;519;p76">
            <a:hlinkClick r:id="rId8"/>
          </p:cNvPr>
          <p:cNvSpPr/>
          <p:nvPr/>
        </p:nvSpPr>
        <p:spPr>
          <a:xfrm>
            <a:off x="5752580" y="4510128"/>
            <a:ext cx="1149462" cy="371598"/>
          </a:xfrm>
          <a:prstGeom prst="roundRect">
            <a:avLst>
              <a:gd name="adj" fmla="val 50000"/>
            </a:avLst>
          </a:prstGeom>
          <a:solidFill>
            <a:schemeClr val="accent4"/>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algn="ctr" defTabSz="1219170">
              <a:buClr>
                <a:srgbClr val="1E2860"/>
              </a:buClr>
              <a:buSzPts val="900"/>
            </a:pPr>
            <a:r>
              <a:rPr lang="en" sz="1200" b="1" kern="0" dirty="0">
                <a:solidFill>
                  <a:srgbClr val="1E2860"/>
                </a:solidFill>
                <a:latin typeface="Inter"/>
                <a:ea typeface="Inter"/>
                <a:cs typeface="Inter"/>
                <a:sym typeface="Inter"/>
                <a:hlinkClick r:id="rId8"/>
              </a:rPr>
              <a:t>CLICK</a:t>
            </a:r>
            <a:endParaRPr lang="en" sz="1200" b="1" kern="0" dirty="0">
              <a:solidFill>
                <a:srgbClr val="1E2860"/>
              </a:solidFill>
              <a:latin typeface="Inter"/>
              <a:ea typeface="Inter"/>
              <a:cs typeface="Inter"/>
              <a:sym typeface="Inter"/>
            </a:endParaRPr>
          </a:p>
        </p:txBody>
      </p:sp>
    </p:spTree>
    <p:extLst>
      <p:ext uri="{BB962C8B-B14F-4D97-AF65-F5344CB8AC3E}">
        <p14:creationId xmlns:p14="http://schemas.microsoft.com/office/powerpoint/2010/main" val="979470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2" cstate="print">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2" name="Picture 1"/>
          <p:cNvPicPr>
            <a:picLocks noChangeAspect="1"/>
          </p:cNvPicPr>
          <p:nvPr/>
        </p:nvPicPr>
        <p:blipFill>
          <a:blip r:embed="rId3"/>
          <a:stretch>
            <a:fillRect/>
          </a:stretch>
        </p:blipFill>
        <p:spPr>
          <a:xfrm>
            <a:off x="0" y="-82235"/>
            <a:ext cx="12205250" cy="6870787"/>
          </a:xfrm>
          <a:prstGeom prst="rect">
            <a:avLst/>
          </a:prstGeom>
        </p:spPr>
      </p:pic>
      <p:sp>
        <p:nvSpPr>
          <p:cNvPr id="7" name="Title 1023">
            <a:extLst>
              <a:ext uri="{FF2B5EF4-FFF2-40B4-BE49-F238E27FC236}">
                <a16:creationId xmlns:a16="http://schemas.microsoft.com/office/drawing/2014/main" id="{EB05C96F-9315-C341-8903-8B1A95C70AD9}"/>
              </a:ext>
            </a:extLst>
          </p:cNvPr>
          <p:cNvSpPr txBox="1">
            <a:spLocks/>
          </p:cNvSpPr>
          <p:nvPr/>
        </p:nvSpPr>
        <p:spPr>
          <a:xfrm>
            <a:off x="511370" y="520861"/>
            <a:ext cx="5410459" cy="8154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venirNext LT Pro Bold" panose="020B0804020202020204"/>
              </a:rPr>
              <a:t>Artificial Neural Network</a:t>
            </a:r>
          </a:p>
          <a:p>
            <a:endParaRPr lang="en-US" dirty="0">
              <a:solidFill>
                <a:schemeClr val="bg1"/>
              </a:solidFill>
            </a:endParaRPr>
          </a:p>
        </p:txBody>
      </p:sp>
      <p:sp>
        <p:nvSpPr>
          <p:cNvPr id="40" name="Freeform: Shape 1040">
            <a:extLst>
              <a:ext uri="{FF2B5EF4-FFF2-40B4-BE49-F238E27FC236}">
                <a16:creationId xmlns:a16="http://schemas.microsoft.com/office/drawing/2014/main" id="{3CD9E2CA-9B28-69F4-392C-996B9508F482}"/>
              </a:ext>
            </a:extLst>
          </p:cNvPr>
          <p:cNvSpPr/>
          <p:nvPr/>
        </p:nvSpPr>
        <p:spPr>
          <a:xfrm>
            <a:off x="0" y="1527717"/>
            <a:ext cx="12270127" cy="5256759"/>
          </a:xfrm>
          <a:custGeom>
            <a:avLst/>
            <a:gdLst>
              <a:gd name="connsiteX0" fmla="*/ 0 w 12255191"/>
              <a:gd name="connsiteY0" fmla="*/ 1806498 h 5330283"/>
              <a:gd name="connsiteX1" fmla="*/ 903249 w 12255191"/>
              <a:gd name="connsiteY1" fmla="*/ 1795347 h 5330283"/>
              <a:gd name="connsiteX2" fmla="*/ 3958683 w 12255191"/>
              <a:gd name="connsiteY2" fmla="*/ 1438508 h 5330283"/>
              <a:gd name="connsiteX3" fmla="*/ 7092176 w 12255191"/>
              <a:gd name="connsiteY3" fmla="*/ 657922 h 5330283"/>
              <a:gd name="connsiteX4" fmla="*/ 10203366 w 12255191"/>
              <a:gd name="connsiteY4" fmla="*/ 0 h 5330283"/>
              <a:gd name="connsiteX5" fmla="*/ 12221737 w 12255191"/>
              <a:gd name="connsiteY5" fmla="*/ 22303 h 5330283"/>
              <a:gd name="connsiteX6" fmla="*/ 12255191 w 12255191"/>
              <a:gd name="connsiteY6" fmla="*/ 5330283 h 5330283"/>
              <a:gd name="connsiteX7" fmla="*/ 33454 w 12255191"/>
              <a:gd name="connsiteY7" fmla="*/ 5319132 h 5330283"/>
              <a:gd name="connsiteX8" fmla="*/ 0 w 12255191"/>
              <a:gd name="connsiteY8" fmla="*/ 1806498 h 533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55191" h="5330283">
                <a:moveTo>
                  <a:pt x="0" y="1806498"/>
                </a:moveTo>
                <a:lnTo>
                  <a:pt x="903249" y="1795347"/>
                </a:lnTo>
                <a:lnTo>
                  <a:pt x="3958683" y="1438508"/>
                </a:lnTo>
                <a:lnTo>
                  <a:pt x="7092176" y="657922"/>
                </a:lnTo>
                <a:lnTo>
                  <a:pt x="10203366" y="0"/>
                </a:lnTo>
                <a:lnTo>
                  <a:pt x="12221737" y="22303"/>
                </a:lnTo>
                <a:lnTo>
                  <a:pt x="12255191" y="5330283"/>
                </a:lnTo>
                <a:lnTo>
                  <a:pt x="33454" y="5319132"/>
                </a:lnTo>
                <a:lnTo>
                  <a:pt x="0" y="1806498"/>
                </a:lnTo>
                <a:close/>
              </a:path>
            </a:pathLst>
          </a:custGeom>
          <a:solidFill>
            <a:srgbClr val="0B5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1" name="Straight Connector 40">
            <a:extLst>
              <a:ext uri="{FF2B5EF4-FFF2-40B4-BE49-F238E27FC236}">
                <a16:creationId xmlns:a16="http://schemas.microsoft.com/office/drawing/2014/main" id="{3E6B905D-084F-C5D1-E0F8-9C538804BAAD}"/>
              </a:ext>
            </a:extLst>
          </p:cNvPr>
          <p:cNvCxnSpPr>
            <a:cxnSpLocks/>
            <a:endCxn id="40" idx="5"/>
          </p:cNvCxnSpPr>
          <p:nvPr/>
        </p:nvCxnSpPr>
        <p:spPr>
          <a:xfrm>
            <a:off x="10183841" y="1536390"/>
            <a:ext cx="2052791" cy="13322"/>
          </a:xfrm>
          <a:prstGeom prst="line">
            <a:avLst/>
          </a:prstGeom>
          <a:ln w="107950">
            <a:solidFill>
              <a:srgbClr val="F3BE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B6A26D-45A3-C170-70C8-A047942223A8}"/>
              </a:ext>
            </a:extLst>
          </p:cNvPr>
          <p:cNvCxnSpPr/>
          <p:nvPr/>
        </p:nvCxnSpPr>
        <p:spPr>
          <a:xfrm>
            <a:off x="152400" y="3484327"/>
            <a:ext cx="838199" cy="0"/>
          </a:xfrm>
          <a:prstGeom prst="line">
            <a:avLst/>
          </a:prstGeom>
          <a:ln w="107950">
            <a:solidFill>
              <a:srgbClr val="F3BE9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BA3F2-31AB-EC20-4D79-7E475C1FFFFB}"/>
              </a:ext>
            </a:extLst>
          </p:cNvPr>
          <p:cNvCxnSpPr/>
          <p:nvPr/>
        </p:nvCxnSpPr>
        <p:spPr>
          <a:xfrm flipV="1">
            <a:off x="990599" y="3112527"/>
            <a:ext cx="3144869" cy="371800"/>
          </a:xfrm>
          <a:prstGeom prst="line">
            <a:avLst/>
          </a:prstGeom>
          <a:ln w="107950">
            <a:solidFill>
              <a:srgbClr val="F3BE9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6FB94B3-A289-3CB7-8429-DB0AFAB67F21}"/>
              </a:ext>
            </a:extLst>
          </p:cNvPr>
          <p:cNvCxnSpPr/>
          <p:nvPr/>
        </p:nvCxnSpPr>
        <p:spPr>
          <a:xfrm flipV="1">
            <a:off x="4089683" y="2313647"/>
            <a:ext cx="3198350" cy="798881"/>
          </a:xfrm>
          <a:prstGeom prst="line">
            <a:avLst/>
          </a:prstGeom>
          <a:ln w="107950">
            <a:solidFill>
              <a:srgbClr val="F3BE9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B3E82CF-4830-93ED-4DBF-19E95D2646B0}"/>
              </a:ext>
            </a:extLst>
          </p:cNvPr>
          <p:cNvCxnSpPr>
            <a:cxnSpLocks/>
            <a:endCxn id="40" idx="4"/>
          </p:cNvCxnSpPr>
          <p:nvPr/>
        </p:nvCxnSpPr>
        <p:spPr>
          <a:xfrm flipV="1">
            <a:off x="7188767" y="1527717"/>
            <a:ext cx="3027034" cy="820084"/>
          </a:xfrm>
          <a:prstGeom prst="line">
            <a:avLst/>
          </a:prstGeom>
          <a:ln w="107950">
            <a:solidFill>
              <a:srgbClr val="F3BE94"/>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E672E3E-C403-CEA7-4688-A3534357D7E7}"/>
              </a:ext>
            </a:extLst>
          </p:cNvPr>
          <p:cNvSpPr/>
          <p:nvPr/>
        </p:nvSpPr>
        <p:spPr>
          <a:xfrm>
            <a:off x="663770" y="3157498"/>
            <a:ext cx="653659" cy="653659"/>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Rectangle 48">
            <a:extLst>
              <a:ext uri="{FF2B5EF4-FFF2-40B4-BE49-F238E27FC236}">
                <a16:creationId xmlns:a16="http://schemas.microsoft.com/office/drawing/2014/main" id="{CF3EC050-F74B-8CDE-0C31-778151F11DA6}"/>
              </a:ext>
            </a:extLst>
          </p:cNvPr>
          <p:cNvSpPr/>
          <p:nvPr/>
        </p:nvSpPr>
        <p:spPr>
          <a:xfrm>
            <a:off x="2845182" y="2807850"/>
            <a:ext cx="653659" cy="653659"/>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Rectangle 49">
            <a:extLst>
              <a:ext uri="{FF2B5EF4-FFF2-40B4-BE49-F238E27FC236}">
                <a16:creationId xmlns:a16="http://schemas.microsoft.com/office/drawing/2014/main" id="{91C0436E-1F78-C092-174D-8E73051CA711}"/>
              </a:ext>
            </a:extLst>
          </p:cNvPr>
          <p:cNvSpPr/>
          <p:nvPr/>
        </p:nvSpPr>
        <p:spPr>
          <a:xfrm>
            <a:off x="5271368" y="2308448"/>
            <a:ext cx="653659" cy="653659"/>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Rectangle 50">
            <a:extLst>
              <a:ext uri="{FF2B5EF4-FFF2-40B4-BE49-F238E27FC236}">
                <a16:creationId xmlns:a16="http://schemas.microsoft.com/office/drawing/2014/main" id="{DC3247F2-5173-D2BE-8879-D6676B5452AC}"/>
              </a:ext>
            </a:extLst>
          </p:cNvPr>
          <p:cNvSpPr/>
          <p:nvPr/>
        </p:nvSpPr>
        <p:spPr>
          <a:xfrm>
            <a:off x="7524097" y="1894743"/>
            <a:ext cx="653659" cy="653659"/>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TextBox 51">
            <a:extLst>
              <a:ext uri="{FF2B5EF4-FFF2-40B4-BE49-F238E27FC236}">
                <a16:creationId xmlns:a16="http://schemas.microsoft.com/office/drawing/2014/main" id="{5040B501-8D85-2AE9-F2FB-734041DF95B8}"/>
              </a:ext>
            </a:extLst>
          </p:cNvPr>
          <p:cNvSpPr txBox="1"/>
          <p:nvPr/>
        </p:nvSpPr>
        <p:spPr>
          <a:xfrm>
            <a:off x="668338" y="4487897"/>
            <a:ext cx="2875483" cy="305847"/>
          </a:xfrm>
          <a:prstGeom prst="rect">
            <a:avLst/>
          </a:prstGeom>
          <a:noFill/>
        </p:spPr>
        <p:txBody>
          <a:bodyPr wrap="square" lIns="0" rIns="0" rtlCol="0">
            <a:noAutofit/>
          </a:bodyPr>
          <a:lstStyle/>
          <a:p>
            <a:r>
              <a:rPr lang="en-US" b="1" dirty="0">
                <a:solidFill>
                  <a:schemeClr val="bg1"/>
                </a:solidFill>
                <a:latin typeface="Segoe UI" panose="020B0502040204020203" pitchFamily="34" charset="0"/>
                <a:cs typeface="Segoe UI" panose="020B0502040204020203" pitchFamily="34" charset="0"/>
              </a:rPr>
              <a:t>Neuron</a:t>
            </a:r>
          </a:p>
        </p:txBody>
      </p:sp>
      <p:sp>
        <p:nvSpPr>
          <p:cNvPr id="53" name="TextBox 52">
            <a:extLst>
              <a:ext uri="{FF2B5EF4-FFF2-40B4-BE49-F238E27FC236}">
                <a16:creationId xmlns:a16="http://schemas.microsoft.com/office/drawing/2014/main" id="{92ABCE91-CB54-EFAA-0540-53576344DD28}"/>
              </a:ext>
            </a:extLst>
          </p:cNvPr>
          <p:cNvSpPr txBox="1"/>
          <p:nvPr/>
        </p:nvSpPr>
        <p:spPr>
          <a:xfrm>
            <a:off x="663770" y="4826302"/>
            <a:ext cx="2153054" cy="1111508"/>
          </a:xfrm>
          <a:prstGeom prst="rect">
            <a:avLst/>
          </a:prstGeom>
          <a:noFill/>
        </p:spPr>
        <p:txBody>
          <a:bodyPr wrap="square" lIns="0" rIns="0" rtlCol="0">
            <a:noAutofit/>
          </a:bodyPr>
          <a:lstStyle/>
          <a:p>
            <a:pPr algn="just"/>
            <a:r>
              <a:rPr lang="en-US" sz="1600" dirty="0">
                <a:solidFill>
                  <a:schemeClr val="bg1"/>
                </a:solidFill>
              </a:rPr>
              <a:t>A neuron performs</a:t>
            </a:r>
          </a:p>
          <a:p>
            <a:pPr algn="just"/>
            <a:r>
              <a:rPr lang="en-US" sz="1600" dirty="0">
                <a:solidFill>
                  <a:schemeClr val="bg1"/>
                </a:solidFill>
              </a:rPr>
              <a:t> both functions </a:t>
            </a:r>
          </a:p>
          <a:p>
            <a:pPr algn="just"/>
            <a:r>
              <a:rPr lang="en-US" sz="1600" dirty="0">
                <a:solidFill>
                  <a:schemeClr val="bg1"/>
                </a:solidFill>
              </a:rPr>
              <a:t>   Summation </a:t>
            </a:r>
          </a:p>
        </p:txBody>
      </p:sp>
      <p:sp>
        <p:nvSpPr>
          <p:cNvPr id="54" name="TextBox 53">
            <a:extLst>
              <a:ext uri="{FF2B5EF4-FFF2-40B4-BE49-F238E27FC236}">
                <a16:creationId xmlns:a16="http://schemas.microsoft.com/office/drawing/2014/main" id="{F9310565-6A36-770F-90DF-D5DBA7296EB2}"/>
              </a:ext>
            </a:extLst>
          </p:cNvPr>
          <p:cNvSpPr txBox="1"/>
          <p:nvPr/>
        </p:nvSpPr>
        <p:spPr>
          <a:xfrm>
            <a:off x="2845182" y="4054964"/>
            <a:ext cx="2875483" cy="305847"/>
          </a:xfrm>
          <a:prstGeom prst="rect">
            <a:avLst/>
          </a:prstGeom>
          <a:noFill/>
        </p:spPr>
        <p:txBody>
          <a:bodyPr wrap="square" lIns="0" rIns="0" rtlCol="0">
            <a:noAutofit/>
          </a:bodyPr>
          <a:lstStyle/>
          <a:p>
            <a:r>
              <a:rPr lang="en-US" sz="1600" b="1" dirty="0">
                <a:solidFill>
                  <a:schemeClr val="bg1"/>
                </a:solidFill>
                <a:latin typeface="Segoe UI" panose="020B0502040204020203" pitchFamily="34" charset="0"/>
                <a:cs typeface="Segoe UI" panose="020B0502040204020203" pitchFamily="34" charset="0"/>
              </a:rPr>
              <a:t>Weight </a:t>
            </a:r>
            <a:r>
              <a:rPr lang="en-US" b="1" dirty="0">
                <a:solidFill>
                  <a:schemeClr val="bg1"/>
                </a:solidFill>
                <a:latin typeface="Segoe UI" panose="020B0502040204020203" pitchFamily="34" charset="0"/>
                <a:cs typeface="Segoe UI" panose="020B0502040204020203" pitchFamily="34" charset="0"/>
              </a:rPr>
              <a:t>Initialization</a:t>
            </a:r>
          </a:p>
        </p:txBody>
      </p:sp>
      <p:sp>
        <p:nvSpPr>
          <p:cNvPr id="55" name="TextBox 54">
            <a:extLst>
              <a:ext uri="{FF2B5EF4-FFF2-40B4-BE49-F238E27FC236}">
                <a16:creationId xmlns:a16="http://schemas.microsoft.com/office/drawing/2014/main" id="{D6EE61A3-2684-C6ED-05CD-13D40366DF18}"/>
              </a:ext>
            </a:extLst>
          </p:cNvPr>
          <p:cNvSpPr txBox="1"/>
          <p:nvPr/>
        </p:nvSpPr>
        <p:spPr>
          <a:xfrm>
            <a:off x="2813759" y="4355566"/>
            <a:ext cx="2131031" cy="2288122"/>
          </a:xfrm>
          <a:prstGeom prst="rect">
            <a:avLst/>
          </a:prstGeom>
          <a:noFill/>
        </p:spPr>
        <p:txBody>
          <a:bodyPr wrap="square" lIns="0" rIns="0" rtlCol="0">
            <a:noAutofit/>
          </a:bodyPr>
          <a:lstStyle/>
          <a:p>
            <a:r>
              <a:rPr lang="en-US" sz="1600" b="1" dirty="0" err="1">
                <a:solidFill>
                  <a:schemeClr val="bg1"/>
                </a:solidFill>
              </a:rPr>
              <a:t>Glorot</a:t>
            </a:r>
            <a:r>
              <a:rPr lang="en-US" sz="1600" b="1" dirty="0">
                <a:solidFill>
                  <a:schemeClr val="bg1"/>
                </a:solidFill>
              </a:rPr>
              <a:t> Uniform </a:t>
            </a:r>
          </a:p>
          <a:p>
            <a:endParaRPr lang="en-US" sz="1600" b="1" dirty="0">
              <a:solidFill>
                <a:schemeClr val="bg1"/>
              </a:solidFill>
            </a:endParaRPr>
          </a:p>
          <a:p>
            <a:r>
              <a:rPr lang="en-US" sz="1600" dirty="0">
                <a:solidFill>
                  <a:schemeClr val="bg1"/>
                </a:solidFill>
                <a:latin typeface="Segoe UI" panose="020B0502040204020203" pitchFamily="34" charset="0"/>
                <a:cs typeface="Segoe UI" panose="020B0502040204020203" pitchFamily="34" charset="0"/>
              </a:rPr>
              <a:t>Weight should be small</a:t>
            </a:r>
          </a:p>
          <a:p>
            <a:r>
              <a:rPr lang="en-US" sz="1600" dirty="0">
                <a:solidFill>
                  <a:schemeClr val="bg1"/>
                </a:solidFill>
                <a:latin typeface="Segoe UI" panose="020B0502040204020203" pitchFamily="34" charset="0"/>
                <a:cs typeface="Segoe UI" panose="020B0502040204020203" pitchFamily="34" charset="0"/>
              </a:rPr>
              <a:t>Weight </a:t>
            </a:r>
            <a:r>
              <a:rPr lang="en-US" sz="1600" dirty="0" err="1">
                <a:solidFill>
                  <a:schemeClr val="bg1"/>
                </a:solidFill>
                <a:latin typeface="Segoe UI" panose="020B0502040204020203" pitchFamily="34" charset="0"/>
                <a:cs typeface="Segoe UI" panose="020B0502040204020203" pitchFamily="34" charset="0"/>
              </a:rPr>
              <a:t>sould</a:t>
            </a:r>
            <a:r>
              <a:rPr lang="en-US" sz="1600" dirty="0">
                <a:solidFill>
                  <a:schemeClr val="bg1"/>
                </a:solidFill>
                <a:latin typeface="Segoe UI" panose="020B0502040204020203" pitchFamily="34" charset="0"/>
                <a:cs typeface="Segoe UI" panose="020B0502040204020203" pitchFamily="34" charset="0"/>
              </a:rPr>
              <a:t> be Same </a:t>
            </a:r>
          </a:p>
          <a:p>
            <a:r>
              <a:rPr lang="en-US" sz="1600" dirty="0">
                <a:solidFill>
                  <a:schemeClr val="bg1"/>
                </a:solidFill>
                <a:latin typeface="Segoe UI" panose="020B0502040204020203" pitchFamily="34" charset="0"/>
                <a:cs typeface="Segoe UI" panose="020B0502040204020203" pitchFamily="34" charset="0"/>
              </a:rPr>
              <a:t>Weight should be good variance</a:t>
            </a:r>
          </a:p>
        </p:txBody>
      </p:sp>
      <p:sp>
        <p:nvSpPr>
          <p:cNvPr id="56" name="TextBox 55">
            <a:extLst>
              <a:ext uri="{FF2B5EF4-FFF2-40B4-BE49-F238E27FC236}">
                <a16:creationId xmlns:a16="http://schemas.microsoft.com/office/drawing/2014/main" id="{D5055D70-C0F0-F1DE-ABEC-16515FF9E3FD}"/>
              </a:ext>
            </a:extLst>
          </p:cNvPr>
          <p:cNvSpPr txBox="1"/>
          <p:nvPr/>
        </p:nvSpPr>
        <p:spPr>
          <a:xfrm>
            <a:off x="5331068" y="3457729"/>
            <a:ext cx="2875483" cy="305847"/>
          </a:xfrm>
          <a:prstGeom prst="rect">
            <a:avLst/>
          </a:prstGeom>
          <a:noFill/>
        </p:spPr>
        <p:txBody>
          <a:bodyPr wrap="square" lIns="0" rIns="0" rtlCol="0">
            <a:noAutofit/>
          </a:bodyPr>
          <a:lstStyle/>
          <a:p>
            <a:r>
              <a:rPr lang="en-US" b="1" dirty="0">
                <a:solidFill>
                  <a:schemeClr val="bg1"/>
                </a:solidFill>
              </a:rPr>
              <a:t>Activation Function </a:t>
            </a:r>
            <a:endParaRPr lang="en-US" sz="1600" b="1" dirty="0">
              <a:solidFill>
                <a:schemeClr val="bg1"/>
              </a:solidFill>
              <a:latin typeface="Segoe UI" panose="020B0502040204020203" pitchFamily="34" charset="0"/>
              <a:cs typeface="Segoe UI" panose="020B0502040204020203" pitchFamily="34" charset="0"/>
            </a:endParaRPr>
          </a:p>
        </p:txBody>
      </p:sp>
      <p:sp>
        <p:nvSpPr>
          <p:cNvPr id="57" name="TextBox 56">
            <a:extLst>
              <a:ext uri="{FF2B5EF4-FFF2-40B4-BE49-F238E27FC236}">
                <a16:creationId xmlns:a16="http://schemas.microsoft.com/office/drawing/2014/main" id="{E033CC12-865C-3DFB-E1E0-A94CE7B8C108}"/>
              </a:ext>
            </a:extLst>
          </p:cNvPr>
          <p:cNvSpPr txBox="1"/>
          <p:nvPr/>
        </p:nvSpPr>
        <p:spPr>
          <a:xfrm>
            <a:off x="5353290" y="3796823"/>
            <a:ext cx="2088837" cy="2846865"/>
          </a:xfrm>
          <a:prstGeom prst="rect">
            <a:avLst/>
          </a:prstGeom>
          <a:noFill/>
        </p:spPr>
        <p:txBody>
          <a:bodyPr wrap="square" lIns="0" rIns="0" rtlCol="0">
            <a:noAutofit/>
          </a:bodyPr>
          <a:lstStyle/>
          <a:p>
            <a:r>
              <a:rPr lang="en-US" sz="1600" dirty="0">
                <a:solidFill>
                  <a:schemeClr val="bg1"/>
                </a:solidFill>
              </a:rPr>
              <a:t>Neural networks use non-linear activation functions, which can help the network learn complex data, compute and learn almost any function representing a question, and provide accurate predictions </a:t>
            </a:r>
            <a:endParaRPr lang="en-US" sz="1600" dirty="0">
              <a:solidFill>
                <a:schemeClr val="bg1"/>
              </a:solidFill>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D6FAF7D3-F8DB-15A7-FD52-3176B25D3349}"/>
              </a:ext>
            </a:extLst>
          </p:cNvPr>
          <p:cNvSpPr txBox="1"/>
          <p:nvPr/>
        </p:nvSpPr>
        <p:spPr>
          <a:xfrm>
            <a:off x="7595878" y="2986460"/>
            <a:ext cx="2875483" cy="305847"/>
          </a:xfrm>
          <a:prstGeom prst="rect">
            <a:avLst/>
          </a:prstGeom>
          <a:noFill/>
        </p:spPr>
        <p:txBody>
          <a:bodyPr wrap="square" lIns="0" rIns="0" rtlCol="0">
            <a:noAutofit/>
          </a:bodyPr>
          <a:lstStyle/>
          <a:p>
            <a:r>
              <a:rPr lang="en-US" b="1" dirty="0">
                <a:solidFill>
                  <a:schemeClr val="bg1"/>
                </a:solidFill>
              </a:rPr>
              <a:t>Loss Functions </a:t>
            </a:r>
            <a:endParaRPr lang="en-US" sz="1600" b="1" dirty="0">
              <a:solidFill>
                <a:schemeClr val="bg1"/>
              </a:solidFill>
              <a:latin typeface="Segoe UI" panose="020B0502040204020203" pitchFamily="34" charset="0"/>
              <a:cs typeface="Segoe UI" panose="020B0502040204020203" pitchFamily="34" charset="0"/>
            </a:endParaRPr>
          </a:p>
        </p:txBody>
      </p:sp>
      <p:sp>
        <p:nvSpPr>
          <p:cNvPr id="59" name="TextBox 58">
            <a:extLst>
              <a:ext uri="{FF2B5EF4-FFF2-40B4-BE49-F238E27FC236}">
                <a16:creationId xmlns:a16="http://schemas.microsoft.com/office/drawing/2014/main" id="{A281B509-326D-5E5E-E8CD-8E0280FA3521}"/>
              </a:ext>
            </a:extLst>
          </p:cNvPr>
          <p:cNvSpPr txBox="1"/>
          <p:nvPr/>
        </p:nvSpPr>
        <p:spPr>
          <a:xfrm>
            <a:off x="7623372" y="3360107"/>
            <a:ext cx="2018215" cy="2056845"/>
          </a:xfrm>
          <a:prstGeom prst="rect">
            <a:avLst/>
          </a:prstGeom>
          <a:noFill/>
        </p:spPr>
        <p:txBody>
          <a:bodyPr wrap="square" lIns="0" rIns="0" rtlCol="0">
            <a:noAutofit/>
          </a:bodyPr>
          <a:lstStyle/>
          <a:p>
            <a:r>
              <a:rPr lang="en-US" dirty="0">
                <a:solidFill>
                  <a:schemeClr val="bg1"/>
                </a:solidFill>
              </a:rPr>
              <a:t>Binary Cross Entropy is the negative average of the log of corrected predicted probabilities.  </a:t>
            </a:r>
            <a:endParaRPr lang="en-US" sz="1400" dirty="0">
              <a:solidFill>
                <a:schemeClr val="bg1"/>
              </a:solidFill>
              <a:latin typeface="Segoe UI" panose="020B0502040204020203" pitchFamily="34" charset="0"/>
              <a:cs typeface="Segoe UI" panose="020B0502040204020203" pitchFamily="34" charset="0"/>
            </a:endParaRPr>
          </a:p>
        </p:txBody>
      </p:sp>
      <p:pic>
        <p:nvPicPr>
          <p:cNvPr id="60" name="Graphic 244" descr="Inbox Check outline">
            <a:extLst>
              <a:ext uri="{FF2B5EF4-FFF2-40B4-BE49-F238E27FC236}">
                <a16:creationId xmlns:a16="http://schemas.microsoft.com/office/drawing/2014/main" id="{B24FEB5B-25F2-FCB7-3ECC-4155C8F7F2D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0841" y="3276661"/>
            <a:ext cx="390245" cy="390245"/>
          </a:xfrm>
          <a:prstGeom prst="rect">
            <a:avLst/>
          </a:prstGeom>
        </p:spPr>
      </p:pic>
      <p:pic>
        <p:nvPicPr>
          <p:cNvPr id="61" name="Graphic 245" descr="Upward trend outline">
            <a:extLst>
              <a:ext uri="{FF2B5EF4-FFF2-40B4-BE49-F238E27FC236}">
                <a16:creationId xmlns:a16="http://schemas.microsoft.com/office/drawing/2014/main" id="{7B2D9BEF-B6C8-BDF6-07ED-39A4FA9D76A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446553" y="2460001"/>
            <a:ext cx="350551" cy="350551"/>
          </a:xfrm>
          <a:prstGeom prst="rect">
            <a:avLst/>
          </a:prstGeom>
        </p:spPr>
      </p:pic>
      <p:pic>
        <p:nvPicPr>
          <p:cNvPr id="62" name="Graphic 246" descr="Folder Search outline">
            <a:extLst>
              <a:ext uri="{FF2B5EF4-FFF2-40B4-BE49-F238E27FC236}">
                <a16:creationId xmlns:a16="http://schemas.microsoft.com/office/drawing/2014/main" id="{9D08C0A7-6F44-12FA-F2D9-83B266A392C8}"/>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962473" y="2973442"/>
            <a:ext cx="419075" cy="419075"/>
          </a:xfrm>
          <a:prstGeom prst="rect">
            <a:avLst/>
          </a:prstGeom>
        </p:spPr>
      </p:pic>
      <p:pic>
        <p:nvPicPr>
          <p:cNvPr id="63" name="Graphic 247" descr="Bullseye outline">
            <a:extLst>
              <a:ext uri="{FF2B5EF4-FFF2-40B4-BE49-F238E27FC236}">
                <a16:creationId xmlns:a16="http://schemas.microsoft.com/office/drawing/2014/main" id="{13601070-125A-0CA3-92D6-B21132ED4457}"/>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7582217" y="1997619"/>
            <a:ext cx="447905" cy="447905"/>
          </a:xfrm>
          <a:prstGeom prst="rect">
            <a:avLst/>
          </a:prstGeom>
        </p:spPr>
      </p:pic>
      <p:sp>
        <p:nvSpPr>
          <p:cNvPr id="64" name="TextBox 63">
            <a:extLst>
              <a:ext uri="{FF2B5EF4-FFF2-40B4-BE49-F238E27FC236}">
                <a16:creationId xmlns:a16="http://schemas.microsoft.com/office/drawing/2014/main" id="{7455D18D-79F9-4C20-78C1-E1C0D8E15776}"/>
              </a:ext>
            </a:extLst>
          </p:cNvPr>
          <p:cNvSpPr txBox="1"/>
          <p:nvPr/>
        </p:nvSpPr>
        <p:spPr>
          <a:xfrm>
            <a:off x="668338" y="3986225"/>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2800" b="1" i="1" dirty="0">
                <a:solidFill>
                  <a:schemeClr val="bg1"/>
                </a:solidFill>
                <a:latin typeface="Segoe UI" panose="020B0502040204020203" pitchFamily="34" charset="0"/>
                <a:cs typeface="Segoe UI" panose="020B0502040204020203" pitchFamily="34" charset="0"/>
              </a:rPr>
              <a:t>01</a:t>
            </a:r>
          </a:p>
        </p:txBody>
      </p:sp>
      <p:sp>
        <p:nvSpPr>
          <p:cNvPr id="65" name="TextBox 64">
            <a:extLst>
              <a:ext uri="{FF2B5EF4-FFF2-40B4-BE49-F238E27FC236}">
                <a16:creationId xmlns:a16="http://schemas.microsoft.com/office/drawing/2014/main" id="{ADC6B8FB-CDD0-669C-5C87-23C6F0078B18}"/>
              </a:ext>
            </a:extLst>
          </p:cNvPr>
          <p:cNvSpPr txBox="1"/>
          <p:nvPr/>
        </p:nvSpPr>
        <p:spPr>
          <a:xfrm>
            <a:off x="2869900" y="3590744"/>
            <a:ext cx="628941" cy="395481"/>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2800" b="1" i="1" dirty="0">
                <a:solidFill>
                  <a:schemeClr val="bg1"/>
                </a:solidFill>
                <a:latin typeface="Segoe UI" panose="020B0502040204020203" pitchFamily="34" charset="0"/>
                <a:cs typeface="Segoe UI" panose="020B0502040204020203" pitchFamily="34" charset="0"/>
              </a:rPr>
              <a:t>02</a:t>
            </a:r>
          </a:p>
        </p:txBody>
      </p:sp>
      <p:sp>
        <p:nvSpPr>
          <p:cNvPr id="66" name="TextBox 65">
            <a:extLst>
              <a:ext uri="{FF2B5EF4-FFF2-40B4-BE49-F238E27FC236}">
                <a16:creationId xmlns:a16="http://schemas.microsoft.com/office/drawing/2014/main" id="{E863BC73-B4D7-0493-2527-C403FD81C2C9}"/>
              </a:ext>
            </a:extLst>
          </p:cNvPr>
          <p:cNvSpPr txBox="1"/>
          <p:nvPr/>
        </p:nvSpPr>
        <p:spPr>
          <a:xfrm>
            <a:off x="5223915" y="3015845"/>
            <a:ext cx="545008" cy="417480"/>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2800" b="1" i="1" dirty="0">
                <a:solidFill>
                  <a:schemeClr val="bg1"/>
                </a:solidFill>
                <a:latin typeface="Segoe UI" panose="020B0502040204020203" pitchFamily="34" charset="0"/>
                <a:cs typeface="Segoe UI" panose="020B0502040204020203" pitchFamily="34" charset="0"/>
              </a:rPr>
              <a:t>03</a:t>
            </a:r>
          </a:p>
        </p:txBody>
      </p:sp>
      <p:sp>
        <p:nvSpPr>
          <p:cNvPr id="67" name="TextBox 66">
            <a:extLst>
              <a:ext uri="{FF2B5EF4-FFF2-40B4-BE49-F238E27FC236}">
                <a16:creationId xmlns:a16="http://schemas.microsoft.com/office/drawing/2014/main" id="{75BA671E-0FF5-2B08-3DC6-5EC28C1390AE}"/>
              </a:ext>
            </a:extLst>
          </p:cNvPr>
          <p:cNvSpPr txBox="1"/>
          <p:nvPr/>
        </p:nvSpPr>
        <p:spPr>
          <a:xfrm>
            <a:off x="7494753" y="2631113"/>
            <a:ext cx="408735" cy="394227"/>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2800" b="1" i="1" dirty="0">
                <a:solidFill>
                  <a:schemeClr val="bg1"/>
                </a:solidFill>
                <a:latin typeface="Segoe UI" panose="020B0502040204020203" pitchFamily="34" charset="0"/>
                <a:cs typeface="Segoe UI" panose="020B0502040204020203" pitchFamily="34" charset="0"/>
              </a:rPr>
              <a:t>04</a:t>
            </a:r>
          </a:p>
        </p:txBody>
      </p:sp>
      <p:sp>
        <p:nvSpPr>
          <p:cNvPr id="76" name="Rectangle 75">
            <a:extLst>
              <a:ext uri="{FF2B5EF4-FFF2-40B4-BE49-F238E27FC236}">
                <a16:creationId xmlns:a16="http://schemas.microsoft.com/office/drawing/2014/main" id="{DC3247F2-5173-D2BE-8879-D6676B5452AC}"/>
              </a:ext>
            </a:extLst>
          </p:cNvPr>
          <p:cNvSpPr/>
          <p:nvPr/>
        </p:nvSpPr>
        <p:spPr>
          <a:xfrm>
            <a:off x="10061888" y="1243772"/>
            <a:ext cx="653659" cy="653659"/>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7" name="Graphic 245" descr="Upward trend outline">
            <a:extLst>
              <a:ext uri="{FF2B5EF4-FFF2-40B4-BE49-F238E27FC236}">
                <a16:creationId xmlns:a16="http://schemas.microsoft.com/office/drawing/2014/main" id="{7B2D9BEF-B6C8-BDF6-07ED-39A4FA9D76A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83685" y="1454316"/>
            <a:ext cx="350551" cy="350551"/>
          </a:xfrm>
          <a:prstGeom prst="rect">
            <a:avLst/>
          </a:prstGeom>
        </p:spPr>
      </p:pic>
      <p:sp>
        <p:nvSpPr>
          <p:cNvPr id="79" name="TextBox 78">
            <a:extLst>
              <a:ext uri="{FF2B5EF4-FFF2-40B4-BE49-F238E27FC236}">
                <a16:creationId xmlns:a16="http://schemas.microsoft.com/office/drawing/2014/main" id="{75BA671E-0FF5-2B08-3DC6-5EC28C1390AE}"/>
              </a:ext>
            </a:extLst>
          </p:cNvPr>
          <p:cNvSpPr txBox="1"/>
          <p:nvPr/>
        </p:nvSpPr>
        <p:spPr>
          <a:xfrm>
            <a:off x="9979501" y="1999747"/>
            <a:ext cx="736046" cy="368329"/>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2800" b="1" i="1" dirty="0">
                <a:solidFill>
                  <a:schemeClr val="bg1"/>
                </a:solidFill>
                <a:latin typeface="Segoe UI" panose="020B0502040204020203" pitchFamily="34" charset="0"/>
                <a:cs typeface="Segoe UI" panose="020B0502040204020203" pitchFamily="34" charset="0"/>
              </a:rPr>
              <a:t>05</a:t>
            </a:r>
          </a:p>
        </p:txBody>
      </p:sp>
      <p:sp>
        <p:nvSpPr>
          <p:cNvPr id="80" name="TextBox 79">
            <a:extLst>
              <a:ext uri="{FF2B5EF4-FFF2-40B4-BE49-F238E27FC236}">
                <a16:creationId xmlns:a16="http://schemas.microsoft.com/office/drawing/2014/main" id="{D6FAF7D3-F8DB-15A7-FD52-3176B25D3349}"/>
              </a:ext>
            </a:extLst>
          </p:cNvPr>
          <p:cNvSpPr txBox="1"/>
          <p:nvPr/>
        </p:nvSpPr>
        <p:spPr>
          <a:xfrm>
            <a:off x="10026514" y="2371420"/>
            <a:ext cx="2875483" cy="305847"/>
          </a:xfrm>
          <a:prstGeom prst="rect">
            <a:avLst/>
          </a:prstGeom>
          <a:noFill/>
        </p:spPr>
        <p:txBody>
          <a:bodyPr wrap="square" lIns="0" rIns="0" rtlCol="0">
            <a:noAutofit/>
          </a:bodyPr>
          <a:lstStyle/>
          <a:p>
            <a:r>
              <a:rPr lang="en-US" b="1" dirty="0">
                <a:solidFill>
                  <a:schemeClr val="bg1"/>
                </a:solidFill>
              </a:rPr>
              <a:t>Optimizer </a:t>
            </a:r>
            <a:endParaRPr lang="en-US" sz="1600" b="1" dirty="0">
              <a:solidFill>
                <a:schemeClr val="bg1"/>
              </a:solidFill>
              <a:latin typeface="Segoe UI" panose="020B0502040204020203" pitchFamily="34" charset="0"/>
              <a:cs typeface="Segoe UI" panose="020B0502040204020203" pitchFamily="34" charset="0"/>
            </a:endParaRPr>
          </a:p>
        </p:txBody>
      </p:sp>
      <p:pic>
        <p:nvPicPr>
          <p:cNvPr id="83" name="Picture 82"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12" cstate="print">
            <a:alphaModFix amt="20000"/>
            <a:extLst>
              <a:ext uri="{28A0092B-C50C-407E-A947-70E740481C1C}">
                <a14:useLocalDpi xmlns:a14="http://schemas.microsoft.com/office/drawing/2010/main" val="0"/>
              </a:ext>
            </a:extLst>
          </a:blip>
          <a:srcRect r="756" b="1483"/>
          <a:stretch/>
        </p:blipFill>
        <p:spPr>
          <a:xfrm>
            <a:off x="45689" y="-83380"/>
            <a:ext cx="12192000" cy="6911530"/>
          </a:xfrm>
          <a:prstGeom prst="rect">
            <a:avLst/>
          </a:prstGeom>
        </p:spPr>
      </p:pic>
      <p:pic>
        <p:nvPicPr>
          <p:cNvPr id="84" name="Picture 83"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rotWithShape="1">
          <a:blip r:embed="rId13" cstate="print">
            <a:alphaModFix amt="20000"/>
            <a:extLst>
              <a:ext uri="{28A0092B-C50C-407E-A947-70E740481C1C}">
                <a14:useLocalDpi xmlns:a14="http://schemas.microsoft.com/office/drawing/2010/main" val="0"/>
              </a:ext>
            </a:extLst>
          </a:blip>
          <a:srcRect t="4960" b="64192"/>
          <a:stretch/>
        </p:blipFill>
        <p:spPr>
          <a:xfrm>
            <a:off x="333634" y="-57738"/>
            <a:ext cx="11738761" cy="2511706"/>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sp>
        <p:nvSpPr>
          <p:cNvPr id="81" name="TextBox 80">
            <a:extLst>
              <a:ext uri="{FF2B5EF4-FFF2-40B4-BE49-F238E27FC236}">
                <a16:creationId xmlns:a16="http://schemas.microsoft.com/office/drawing/2014/main" id="{A281B509-326D-5E5E-E8CD-8E0280FA3521}"/>
              </a:ext>
            </a:extLst>
          </p:cNvPr>
          <p:cNvSpPr txBox="1"/>
          <p:nvPr/>
        </p:nvSpPr>
        <p:spPr>
          <a:xfrm>
            <a:off x="10033506" y="2514464"/>
            <a:ext cx="2352782" cy="1973433"/>
          </a:xfrm>
          <a:prstGeom prst="rect">
            <a:avLst/>
          </a:prstGeom>
          <a:noFill/>
        </p:spPr>
        <p:txBody>
          <a:bodyPr wrap="square" lIns="0" rIns="0" rtlCol="0">
            <a:noAutofit/>
          </a:bodyPr>
          <a:lstStyle/>
          <a:p>
            <a:endParaRPr lang="en-US" dirty="0">
              <a:solidFill>
                <a:schemeClr val="bg1"/>
              </a:solidFill>
            </a:endParaRPr>
          </a:p>
          <a:p>
            <a:r>
              <a:rPr lang="en-US" dirty="0">
                <a:solidFill>
                  <a:schemeClr val="bg1"/>
                </a:solidFill>
              </a:rPr>
              <a:t>Hence, it assists in improving the accuracy and reduces the total loss. </a:t>
            </a:r>
          </a:p>
          <a:p>
            <a:r>
              <a:rPr lang="en-US" dirty="0">
                <a:solidFill>
                  <a:schemeClr val="bg1"/>
                </a:solidFill>
              </a:rPr>
              <a:t>Optimizers help to get results faster </a:t>
            </a:r>
          </a:p>
        </p:txBody>
      </p:sp>
    </p:spTree>
    <p:extLst>
      <p:ext uri="{BB962C8B-B14F-4D97-AF65-F5344CB8AC3E}">
        <p14:creationId xmlns:p14="http://schemas.microsoft.com/office/powerpoint/2010/main" val="4225211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0"/>
            <a:ext cx="12205250" cy="6870788"/>
          </a:xfrm>
          <a:prstGeom prst="rect">
            <a:avLst/>
          </a:prstGeom>
        </p:spPr>
      </p:pic>
      <p:sp>
        <p:nvSpPr>
          <p:cNvPr id="5" name="Rectangle 4"/>
          <p:cNvSpPr/>
          <p:nvPr/>
        </p:nvSpPr>
        <p:spPr>
          <a:xfrm>
            <a:off x="3461079" y="634989"/>
            <a:ext cx="5971462" cy="769441"/>
          </a:xfrm>
          <a:prstGeom prst="rect">
            <a:avLst/>
          </a:prstGeom>
        </p:spPr>
        <p:txBody>
          <a:bodyPr wrap="square">
            <a:spAutoFit/>
          </a:bodyPr>
          <a:lstStyle/>
          <a:p>
            <a:r>
              <a:rPr lang="en-US" sz="4400" b="1" dirty="0" err="1">
                <a:solidFill>
                  <a:schemeClr val="bg1"/>
                </a:solidFill>
                <a:latin typeface="Agency FB" panose="020B0503020202020204" pitchFamily="34" charset="0"/>
              </a:rPr>
              <a:t>Glorot</a:t>
            </a:r>
            <a:r>
              <a:rPr lang="en-US" sz="4400" b="1" dirty="0">
                <a:solidFill>
                  <a:schemeClr val="bg1"/>
                </a:solidFill>
                <a:latin typeface="Agency FB" panose="020B0503020202020204" pitchFamily="34" charset="0"/>
              </a:rPr>
              <a:t> Uniform Initialization </a:t>
            </a:r>
          </a:p>
        </p:txBody>
      </p:sp>
      <p:sp>
        <p:nvSpPr>
          <p:cNvPr id="6" name="Rectangle 5">
            <a:extLst>
              <a:ext uri="{FF2B5EF4-FFF2-40B4-BE49-F238E27FC236}">
                <a16:creationId xmlns:a16="http://schemas.microsoft.com/office/drawing/2014/main" id="{3BEAC49E-F9FB-104B-5B3B-38C288559E85}"/>
              </a:ext>
            </a:extLst>
          </p:cNvPr>
          <p:cNvSpPr/>
          <p:nvPr/>
        </p:nvSpPr>
        <p:spPr>
          <a:xfrm>
            <a:off x="277792" y="2164466"/>
            <a:ext cx="11794602" cy="3548778"/>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en-US" sz="2000" dirty="0" err="1">
                <a:latin typeface="Agency FB" panose="020B0503020202020204" pitchFamily="34" charset="0"/>
              </a:rPr>
              <a:t>Glorot</a:t>
            </a:r>
            <a:r>
              <a:rPr lang="en-US" sz="2000" dirty="0">
                <a:latin typeface="Agency FB" panose="020B0503020202020204" pitchFamily="34" charset="0"/>
              </a:rPr>
              <a:t> Uniform initialization is </a:t>
            </a:r>
            <a:r>
              <a:rPr lang="en-US" sz="2000" b="1" dirty="0">
                <a:latin typeface="Agency FB" panose="020B0503020202020204" pitchFamily="34" charset="0"/>
              </a:rPr>
              <a:t>the method which generate the initial value from Uniform distribution</a:t>
            </a:r>
            <a:r>
              <a:rPr lang="en-US" sz="2000" dirty="0">
                <a:latin typeface="Agency FB" panose="020B0503020202020204" pitchFamily="34" charset="0"/>
              </a:rPr>
              <a:t>. Each layer has different max and min value of Uniform distribution depends on the number of input units and output units. </a:t>
            </a:r>
          </a:p>
          <a:p>
            <a:pPr marL="342900" indent="-342900" algn="just">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algn="just"/>
            <a:r>
              <a:rPr lang="en-US" sz="2000" dirty="0">
                <a:latin typeface="Agency FB" panose="020B0503020202020204" pitchFamily="34" charset="0"/>
              </a:rPr>
              <a:t>           </a:t>
            </a:r>
          </a:p>
          <a:p>
            <a:pPr marL="342900" indent="-342900" algn="just">
              <a:buFont typeface="Arial" panose="020B0604020202020204" pitchFamily="34" charset="0"/>
              <a:buChar char="•"/>
            </a:pPr>
            <a:r>
              <a:rPr lang="en-US" sz="2000" dirty="0">
                <a:latin typeface="Agency FB" panose="020B0503020202020204" pitchFamily="34" charset="0"/>
              </a:rPr>
              <a:t>In case of statistical distribution, the library will generate numbers from that statistical distribution and use as starting weights </a:t>
            </a:r>
          </a:p>
          <a:p>
            <a:pPr marL="342900" indent="-342900" algn="just">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r>
              <a:rPr lang="en-US" sz="2000" dirty="0" err="1">
                <a:latin typeface="Agency FB" panose="020B0503020202020204" pitchFamily="34" charset="0"/>
              </a:rPr>
              <a:t>Glorot</a:t>
            </a:r>
            <a:r>
              <a:rPr lang="en-US" sz="2000" dirty="0">
                <a:latin typeface="Agency FB" panose="020B0503020202020204" pitchFamily="34" charset="0"/>
              </a:rPr>
              <a:t> Initialization is used to maintain the same smooth distribution for both the forward pass as well the backpropagation. </a:t>
            </a:r>
          </a:p>
          <a:p>
            <a:pPr algn="just"/>
            <a:r>
              <a:rPr lang="en-US" sz="2000" dirty="0">
                <a:latin typeface="Agency FB" panose="020B0503020202020204" pitchFamily="34" charset="0"/>
              </a:rPr>
              <a:t>      </a:t>
            </a:r>
          </a:p>
        </p:txBody>
      </p:sp>
      <p:pic>
        <p:nvPicPr>
          <p:cNvPr id="7" name="Picture 6"/>
          <p:cNvPicPr>
            <a:picLocks noChangeAspect="1"/>
          </p:cNvPicPr>
          <p:nvPr/>
        </p:nvPicPr>
        <p:blipFill>
          <a:blip r:embed="rId5"/>
          <a:stretch>
            <a:fillRect/>
          </a:stretch>
        </p:blipFill>
        <p:spPr>
          <a:xfrm>
            <a:off x="3316788" y="2806327"/>
            <a:ext cx="5425910" cy="1813717"/>
          </a:xfrm>
          <a:prstGeom prst="rect">
            <a:avLst/>
          </a:prstGeom>
        </p:spPr>
      </p:pic>
    </p:spTree>
    <p:extLst>
      <p:ext uri="{BB962C8B-B14F-4D97-AF65-F5344CB8AC3E}">
        <p14:creationId xmlns:p14="http://schemas.microsoft.com/office/powerpoint/2010/main" val="970289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87"/>
            <a:ext cx="12205250" cy="6870787"/>
          </a:xfrm>
          <a:prstGeom prst="rect">
            <a:avLst/>
          </a:prstGeom>
        </p:spPr>
      </p:pic>
      <p:pic>
        <p:nvPicPr>
          <p:cNvPr id="3" name="Picture 2"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rcRect t="4960" b="10997"/>
          <a:stretch>
            <a:fillRect/>
          </a:stretch>
        </p:blipFill>
        <p:spPr>
          <a:xfrm>
            <a:off x="1325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pic>
        <p:nvPicPr>
          <p:cNvPr id="4" name="Picture 3" descr="Diagram&#10;&#10;Description automatically generated with medium confidence">
            <a:extLst>
              <a:ext uri="{FF2B5EF4-FFF2-40B4-BE49-F238E27FC236}">
                <a16:creationId xmlns:a16="http://schemas.microsoft.com/office/drawing/2014/main" id="{08B7B443-4BE2-32D4-F0B8-0ECDFD08BD3F}"/>
              </a:ext>
            </a:extLst>
          </p:cNvPr>
          <p:cNvPicPr>
            <a:picLocks noChangeAspect="1"/>
          </p:cNvPicPr>
          <p:nvPr/>
        </p:nvPicPr>
        <p:blipFill rotWithShape="1">
          <a:blip r:embed="rId4" cstate="print">
            <a:alphaModFix amt="20000"/>
            <a:extLst>
              <a:ext uri="{28A0092B-C50C-407E-A947-70E740481C1C}">
                <a14:useLocalDpi xmlns:a14="http://schemas.microsoft.com/office/drawing/2010/main" val="0"/>
              </a:ext>
            </a:extLst>
          </a:blip>
          <a:srcRect r="756" b="1483"/>
          <a:stretch/>
        </p:blipFill>
        <p:spPr>
          <a:xfrm>
            <a:off x="-13250" y="0"/>
            <a:ext cx="12205250" cy="6870788"/>
          </a:xfrm>
          <a:prstGeom prst="rect">
            <a:avLst/>
          </a:prstGeom>
        </p:spPr>
      </p:pic>
      <p:sp>
        <p:nvSpPr>
          <p:cNvPr id="5" name="Rectangle 4"/>
          <p:cNvSpPr/>
          <p:nvPr/>
        </p:nvSpPr>
        <p:spPr>
          <a:xfrm>
            <a:off x="3461079" y="634989"/>
            <a:ext cx="5971462" cy="769441"/>
          </a:xfrm>
          <a:prstGeom prst="rect">
            <a:avLst/>
          </a:prstGeom>
        </p:spPr>
        <p:txBody>
          <a:bodyPr wrap="square">
            <a:spAutoFit/>
          </a:bodyPr>
          <a:lstStyle/>
          <a:p>
            <a:r>
              <a:rPr lang="en-US" sz="4400" b="1" dirty="0">
                <a:solidFill>
                  <a:schemeClr val="bg1"/>
                </a:solidFill>
                <a:latin typeface="AvenirNext LT Pro Bold"/>
              </a:rPr>
              <a:t>Activation Function </a:t>
            </a:r>
          </a:p>
        </p:txBody>
      </p:sp>
      <p:sp>
        <p:nvSpPr>
          <p:cNvPr id="6" name="Rectangle 5">
            <a:extLst>
              <a:ext uri="{FF2B5EF4-FFF2-40B4-BE49-F238E27FC236}">
                <a16:creationId xmlns:a16="http://schemas.microsoft.com/office/drawing/2014/main" id="{3BEAC49E-F9FB-104B-5B3B-38C288559E85}"/>
              </a:ext>
            </a:extLst>
          </p:cNvPr>
          <p:cNvSpPr/>
          <p:nvPr/>
        </p:nvSpPr>
        <p:spPr>
          <a:xfrm>
            <a:off x="423898" y="1632030"/>
            <a:ext cx="11555899" cy="4687747"/>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400" b="1" dirty="0" err="1"/>
              <a:t>Sigmod</a:t>
            </a:r>
            <a:r>
              <a:rPr lang="en-US" sz="2400" b="1" dirty="0"/>
              <a:t> Function</a:t>
            </a:r>
            <a:r>
              <a:rPr lang="en-US" sz="2400" dirty="0"/>
              <a:t> </a:t>
            </a:r>
          </a:p>
          <a:p>
            <a:pPr marL="342900" indent="-342900" algn="just">
              <a:lnSpc>
                <a:spcPct val="150000"/>
              </a:lnSpc>
              <a:buFont typeface="Arial" panose="020B0604020202020204" pitchFamily="34" charset="0"/>
              <a:buChar char="•"/>
            </a:pPr>
            <a:r>
              <a:rPr lang="en-US" sz="2000" dirty="0">
                <a:latin typeface="Agency FB" panose="020B0503020202020204" pitchFamily="34" charset="0"/>
              </a:rPr>
              <a:t> </a:t>
            </a:r>
            <a:r>
              <a:rPr lang="en-US" dirty="0"/>
              <a:t>It is a smoothing function that is easy to derive </a:t>
            </a:r>
          </a:p>
          <a:p>
            <a:pPr marL="342900" indent="-342900" algn="just">
              <a:lnSpc>
                <a:spcPct val="150000"/>
              </a:lnSpc>
              <a:buFont typeface="Arial" panose="020B0604020202020204" pitchFamily="34" charset="0"/>
              <a:buChar char="•"/>
            </a:pPr>
            <a:r>
              <a:rPr lang="en-US" dirty="0"/>
              <a:t>In the sigmoid function, we can see that its output is in the open interval (0,1) </a:t>
            </a:r>
          </a:p>
          <a:p>
            <a:pPr marL="342900" indent="-342900" algn="just">
              <a:lnSpc>
                <a:spcPct val="150000"/>
              </a:lnSpc>
              <a:buFont typeface="Arial" panose="020B0604020202020204" pitchFamily="34" charset="0"/>
              <a:buChar char="•"/>
            </a:pPr>
            <a:r>
              <a:rPr lang="en-US" dirty="0"/>
              <a:t>When the backpropagation passes through the </a:t>
            </a:r>
            <a:r>
              <a:rPr lang="en-US" dirty="0" err="1"/>
              <a:t>sigmod</a:t>
            </a:r>
            <a:r>
              <a:rPr lang="en-US" dirty="0"/>
              <a:t> function, the differential on this chain is very small </a:t>
            </a:r>
            <a:endParaRPr lang="en-US" sz="2000" dirty="0">
              <a:latin typeface="Agency FB" panose="020B0503020202020204" pitchFamily="34" charset="0"/>
            </a:endParaRPr>
          </a:p>
          <a:p>
            <a:pPr marL="342900" indent="-342900" algn="just">
              <a:lnSpc>
                <a:spcPct val="150000"/>
              </a:lnSpc>
              <a:buFont typeface="Arial" panose="020B0604020202020204" pitchFamily="34" charset="0"/>
              <a:buChar char="•"/>
            </a:pPr>
            <a:endParaRPr lang="en-US" sz="2000" dirty="0">
              <a:latin typeface="Agency FB" panose="020B0503020202020204" pitchFamily="34" charset="0"/>
            </a:endParaRPr>
          </a:p>
          <a:p>
            <a:pPr marL="342900" indent="-342900" algn="just">
              <a:lnSpc>
                <a:spcPct val="150000"/>
              </a:lnSpc>
              <a:buFont typeface="Arial" panose="020B0604020202020204" pitchFamily="34" charset="0"/>
              <a:buChar char="•"/>
            </a:pPr>
            <a:endParaRPr lang="en-US" sz="2000" dirty="0">
              <a:latin typeface="Agency FB" panose="020B0503020202020204" pitchFamily="34" charset="0"/>
            </a:endParaRPr>
          </a:p>
          <a:p>
            <a:pPr marL="342900" indent="-342900" algn="just">
              <a:lnSpc>
                <a:spcPct val="150000"/>
              </a:lnSpc>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marL="342900" indent="-342900" algn="just">
              <a:buFont typeface="Arial" panose="020B0604020202020204" pitchFamily="34" charset="0"/>
              <a:buChar char="•"/>
            </a:pPr>
            <a:endParaRPr lang="en-US" sz="2000" dirty="0">
              <a:latin typeface="Agency FB" panose="020B0503020202020204" pitchFamily="34" charset="0"/>
            </a:endParaRPr>
          </a:p>
          <a:p>
            <a:pPr algn="just"/>
            <a:r>
              <a:rPr lang="en-US" sz="2000" dirty="0">
                <a:latin typeface="Agency FB" panose="020B0503020202020204" pitchFamily="34" charset="0"/>
              </a:rPr>
              <a:t>           </a:t>
            </a:r>
          </a:p>
        </p:txBody>
      </p:sp>
      <p:pic>
        <p:nvPicPr>
          <p:cNvPr id="8" name="Picture 7"/>
          <p:cNvPicPr>
            <a:picLocks noChangeAspect="1"/>
          </p:cNvPicPr>
          <p:nvPr/>
        </p:nvPicPr>
        <p:blipFill>
          <a:blip r:embed="rId5"/>
          <a:stretch>
            <a:fillRect/>
          </a:stretch>
        </p:blipFill>
        <p:spPr>
          <a:xfrm>
            <a:off x="2306965" y="3975903"/>
            <a:ext cx="7789763" cy="2448851"/>
          </a:xfrm>
          <a:prstGeom prst="rect">
            <a:avLst/>
          </a:prstGeom>
        </p:spPr>
      </p:pic>
    </p:spTree>
    <p:extLst>
      <p:ext uri="{BB962C8B-B14F-4D97-AF65-F5344CB8AC3E}">
        <p14:creationId xmlns:p14="http://schemas.microsoft.com/office/powerpoint/2010/main" val="257955920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TotalTime>
  <Words>2335</Words>
  <Application>Microsoft Office PowerPoint</Application>
  <PresentationFormat>Widescreen</PresentationFormat>
  <Paragraphs>266</Paragraphs>
  <Slides>25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Agency FB</vt:lpstr>
      <vt:lpstr>Arial</vt:lpstr>
      <vt:lpstr>AvenirNext LT Pro Bold</vt:lpstr>
      <vt:lpstr>Calibri</vt:lpstr>
      <vt:lpstr>Calibri Light</vt:lpstr>
      <vt:lpstr>Inter</vt:lpstr>
      <vt:lpstr>Roboto</vt:lpstr>
      <vt:lpstr>Segoe UI</vt:lpstr>
      <vt:lpstr>1_Office Theme</vt:lpstr>
      <vt:lpstr>PowerPoint Presentation</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Daimler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 Deepak (365)</dc:creator>
  <cp:lastModifiedBy>Sadish</cp:lastModifiedBy>
  <cp:revision>54</cp:revision>
  <dcterms:created xsi:type="dcterms:W3CDTF">2023-04-16T10:25:00Z</dcterms:created>
  <dcterms:modified xsi:type="dcterms:W3CDTF">2023-04-23T14:07:37Z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b5ff3ce-c151-426b-9620-64dd2650a755_Enabled">
    <vt:lpwstr>true</vt:lpwstr>
  </property>
  <property fmtid="{D5CDD505-2E9C-101B-9397-08002B2CF9AE}" pid="3" name="MSIP_Label_ab5ff3ce-c151-426b-9620-64dd2650a755_SetDate">
    <vt:lpwstr>2023-04-16T10:25:00Z</vt:lpwstr>
  </property>
  <property fmtid="{D5CDD505-2E9C-101B-9397-08002B2CF9AE}" pid="4" name="MSIP_Label_ab5ff3ce-c151-426b-9620-64dd2650a755_Method">
    <vt:lpwstr>Standard</vt:lpwstr>
  </property>
  <property fmtid="{D5CDD505-2E9C-101B-9397-08002B2CF9AE}" pid="5" name="MSIP_Label_ab5ff3ce-c151-426b-9620-64dd2650a755_Name">
    <vt:lpwstr>Daimler Truck Internal</vt:lpwstr>
  </property>
  <property fmtid="{D5CDD505-2E9C-101B-9397-08002B2CF9AE}" pid="6" name="MSIP_Label_ab5ff3ce-c151-426b-9620-64dd2650a755_SiteId">
    <vt:lpwstr>505cca53-5750-4134-9501-8d52d5df3cd1</vt:lpwstr>
  </property>
  <property fmtid="{D5CDD505-2E9C-101B-9397-08002B2CF9AE}" pid="7" name="MSIP_Label_ab5ff3ce-c151-426b-9620-64dd2650a755_ActionId">
    <vt:lpwstr>e9d7c5b7-f5a6-4f4d-9c3f-bc2ae4ad70bf</vt:lpwstr>
  </property>
  <property fmtid="{D5CDD505-2E9C-101B-9397-08002B2CF9AE}" pid="8" name="MSIP_Label_ab5ff3ce-c151-426b-9620-64dd2650a755_ContentBits">
    <vt:lpwstr>0</vt:lpwstr>
  </property>
</Properties>
</file>